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7" r:id="rId2"/>
    <p:sldId id="258" r:id="rId3"/>
    <p:sldId id="259" r:id="rId4"/>
    <p:sldId id="270" r:id="rId5"/>
    <p:sldId id="267" r:id="rId6"/>
    <p:sldId id="265" r:id="rId7"/>
    <p:sldId id="269" r:id="rId8"/>
    <p:sldId id="266" r:id="rId9"/>
    <p:sldId id="271" r:id="rId10"/>
    <p:sldId id="272" r:id="rId11"/>
    <p:sldId id="264" r:id="rId12"/>
    <p:sldId id="268" r:id="rId13"/>
    <p:sldId id="273" r:id="rId14"/>
    <p:sldId id="274" r:id="rId15"/>
    <p:sldId id="276" r:id="rId16"/>
    <p:sldId id="277" r:id="rId17"/>
    <p:sldId id="275" r:id="rId18"/>
    <p:sldId id="283" r:id="rId19"/>
    <p:sldId id="281" r:id="rId20"/>
    <p:sldId id="279" r:id="rId21"/>
    <p:sldId id="278" r:id="rId22"/>
    <p:sldId id="286" r:id="rId23"/>
    <p:sldId id="285" r:id="rId24"/>
    <p:sldId id="256" r:id="rId25"/>
    <p:sldId id="287" r:id="rId26"/>
    <p:sldId id="288" r:id="rId27"/>
    <p:sldId id="289" r:id="rId28"/>
    <p:sldId id="290" r:id="rId29"/>
    <p:sldId id="291" r:id="rId30"/>
    <p:sldId id="298" r:id="rId31"/>
    <p:sldId id="302" r:id="rId32"/>
    <p:sldId id="303" r:id="rId33"/>
    <p:sldId id="304" r:id="rId34"/>
    <p:sldId id="305" r:id="rId35"/>
    <p:sldId id="263" r:id="rId36"/>
    <p:sldId id="261" r:id="rId37"/>
    <p:sldId id="262" r:id="rId38"/>
    <p:sldId id="306" r:id="rId39"/>
    <p:sldId id="307" r:id="rId4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86470" autoAdjust="0"/>
  </p:normalViewPr>
  <p:slideViewPr>
    <p:cSldViewPr showGuides="1">
      <p:cViewPr varScale="1">
        <p:scale>
          <a:sx n="82" d="100"/>
          <a:sy n="82" d="100"/>
        </p:scale>
        <p:origin x="730" y="72"/>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168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7/10/2023</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7/10/2023</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a:t>
            </a:fld>
            <a:endParaRPr lang="en-US" dirty="0"/>
          </a:p>
        </p:txBody>
      </p:sp>
    </p:spTree>
    <p:extLst>
      <p:ext uri="{BB962C8B-B14F-4D97-AF65-F5344CB8AC3E}">
        <p14:creationId xmlns:p14="http://schemas.microsoft.com/office/powerpoint/2010/main" val="286401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5211bd075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5211bd075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5211bd075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5211bd075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5211bd075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5211bd075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5211bd075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5211bd075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211bd075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5211bd075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5211bd075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5211bd075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5E4AF-373C-429A-8AD0-F68B6D291494}" type="slidenum">
              <a:rPr lang="en-US" smtClean="0"/>
              <a:t>31</a:t>
            </a:fld>
            <a:endParaRPr lang="en-US" dirty="0"/>
          </a:p>
        </p:txBody>
      </p:sp>
    </p:spTree>
    <p:extLst>
      <p:ext uri="{BB962C8B-B14F-4D97-AF65-F5344CB8AC3E}">
        <p14:creationId xmlns:p14="http://schemas.microsoft.com/office/powerpoint/2010/main" val="2098987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40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a:xfrm>
            <a:off x="1065213" y="6432551"/>
            <a:ext cx="5653087" cy="273049"/>
          </a:xfrm>
        </p:spPr>
        <p:txBody>
          <a:bodyPr/>
          <a:lstStyle>
            <a:lvl1pPr>
              <a:defRPr>
                <a:effectLst/>
              </a:defRPr>
            </a:lvl1pPr>
          </a:lstStyle>
          <a:p>
            <a:r>
              <a:rPr lang="en-US" dirty="0"/>
              <a:t>Add a footer</a:t>
            </a:r>
          </a:p>
        </p:txBody>
      </p:sp>
      <p:sp>
        <p:nvSpPr>
          <p:cNvPr id="4" name="Date Placeholder 3"/>
          <p:cNvSpPr>
            <a:spLocks noGrp="1"/>
          </p:cNvSpPr>
          <p:nvPr>
            <p:ph type="dt" sz="half" idx="10"/>
          </p:nvPr>
        </p:nvSpPr>
        <p:spPr>
          <a:xfrm>
            <a:off x="6932612" y="6432551"/>
            <a:ext cx="1371600" cy="273049"/>
          </a:xfrm>
        </p:spPr>
        <p:txBody>
          <a:bodyPr/>
          <a:lstStyle/>
          <a:p>
            <a:fld id="{3E0FA9E5-6744-4841-888F-9E7CC0C2B7EC}" type="datetimeFigureOut">
              <a:rPr lang="en-US" smtClean="0"/>
              <a:t>7/10/2023</a:t>
            </a:fld>
            <a:endParaRPr lang="en-US" dirty="0"/>
          </a:p>
        </p:txBody>
      </p:sp>
      <p:sp>
        <p:nvSpPr>
          <p:cNvPr id="6" name="Slide Number Placeholder 5"/>
          <p:cNvSpPr>
            <a:spLocks noGrp="1"/>
          </p:cNvSpPr>
          <p:nvPr>
            <p:ph type="sldNum" sz="quarter" idx="12"/>
          </p:nvPr>
        </p:nvSpPr>
        <p:spPr>
          <a:xfrm>
            <a:off x="8532812" y="6432551"/>
            <a:ext cx="1219201" cy="273049"/>
          </a:xfrm>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902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t>7/10/2023</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8414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t>7/10/2023</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1354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492" y="593367"/>
            <a:ext cx="11357841"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492" y="1536633"/>
            <a:ext cx="11357841" cy="4555200"/>
          </a:xfrm>
          <a:prstGeom prst="rect">
            <a:avLst/>
          </a:prstGeom>
        </p:spPr>
        <p:txBody>
          <a:bodyPr spcFirstLastPara="1" wrap="square" lIns="91425" tIns="91425" rIns="91425" bIns="91425" anchor="t" anchorCtr="0">
            <a:normAutofit/>
          </a:bodyPr>
          <a:lstStyle>
            <a:lvl1pPr marL="609448" lvl="0" indent="-457086">
              <a:spcBef>
                <a:spcPts val="0"/>
              </a:spcBef>
              <a:spcAft>
                <a:spcPts val="0"/>
              </a:spcAft>
              <a:buSzPts val="1800"/>
              <a:buChar char="●"/>
              <a:defRPr/>
            </a:lvl1pPr>
            <a:lvl2pPr marL="1218895" lvl="1" indent="-423228">
              <a:spcBef>
                <a:spcPts val="0"/>
              </a:spcBef>
              <a:spcAft>
                <a:spcPts val="0"/>
              </a:spcAft>
              <a:buSzPts val="1400"/>
              <a:buChar char="○"/>
              <a:defRPr/>
            </a:lvl2pPr>
            <a:lvl3pPr marL="1828343" lvl="2" indent="-423228">
              <a:spcBef>
                <a:spcPts val="0"/>
              </a:spcBef>
              <a:spcAft>
                <a:spcPts val="0"/>
              </a:spcAft>
              <a:buSzPts val="1400"/>
              <a:buChar char="■"/>
              <a:defRPr/>
            </a:lvl3pPr>
            <a:lvl4pPr marL="2437790" lvl="3" indent="-423228">
              <a:spcBef>
                <a:spcPts val="0"/>
              </a:spcBef>
              <a:spcAft>
                <a:spcPts val="0"/>
              </a:spcAft>
              <a:buSzPts val="1400"/>
              <a:buChar char="●"/>
              <a:defRPr/>
            </a:lvl4pPr>
            <a:lvl5pPr marL="3047238" lvl="4" indent="-423228">
              <a:spcBef>
                <a:spcPts val="0"/>
              </a:spcBef>
              <a:spcAft>
                <a:spcPts val="0"/>
              </a:spcAft>
              <a:buSzPts val="1400"/>
              <a:buChar char="○"/>
              <a:defRPr/>
            </a:lvl5pPr>
            <a:lvl6pPr marL="3656686" lvl="5" indent="-423228">
              <a:spcBef>
                <a:spcPts val="0"/>
              </a:spcBef>
              <a:spcAft>
                <a:spcPts val="0"/>
              </a:spcAft>
              <a:buSzPts val="1400"/>
              <a:buChar char="■"/>
              <a:defRPr/>
            </a:lvl6pPr>
            <a:lvl7pPr marL="4266133" lvl="6" indent="-423228">
              <a:spcBef>
                <a:spcPts val="0"/>
              </a:spcBef>
              <a:spcAft>
                <a:spcPts val="0"/>
              </a:spcAft>
              <a:buSzPts val="1400"/>
              <a:buChar char="●"/>
              <a:defRPr/>
            </a:lvl7pPr>
            <a:lvl8pPr marL="4875581" lvl="7" indent="-423228">
              <a:spcBef>
                <a:spcPts val="0"/>
              </a:spcBef>
              <a:spcAft>
                <a:spcPts val="0"/>
              </a:spcAft>
              <a:buSzPts val="1400"/>
              <a:buChar char="○"/>
              <a:defRPr/>
            </a:lvl8pPr>
            <a:lvl9pPr marL="5485028" lvl="8" indent="-423228">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3669" y="6217623"/>
            <a:ext cx="731409"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76950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t>7/10/2023</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3506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t>7/10/2023</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92563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E0FA9E5-6744-4841-888F-9E7CC0C2B7EC}" type="datetimeFigureOut">
              <a:rPr lang="en-US" smtClean="0"/>
              <a:t>7/10/2023</a:t>
            </a:fld>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2405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5211" y="533400"/>
            <a:ext cx="8686802" cy="10668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E0FA9E5-6744-4841-888F-9E7CC0C2B7EC}" type="datetimeFigureOut">
              <a:rPr lang="en-US" smtClean="0"/>
              <a:t>7/10/2023</a:t>
            </a:fld>
            <a:endParaRPr lang="en-US" dirty="0"/>
          </a:p>
        </p:txBody>
      </p:sp>
      <p:sp>
        <p:nvSpPr>
          <p:cNvPr id="9" name="Slide Number Placeholder 8"/>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330154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E0FA9E5-6744-4841-888F-9E7CC0C2B7EC}" type="datetimeFigureOut">
              <a:rPr lang="en-US" smtClean="0"/>
              <a:t>7/10/2023</a:t>
            </a:fld>
            <a:endParaRPr lang="en-US" dirty="0"/>
          </a:p>
        </p:txBody>
      </p:sp>
      <p:sp>
        <p:nvSpPr>
          <p:cNvPr id="5" name="Slide Number Placeholder 4"/>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3703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E0FA9E5-6744-4841-888F-9E7CC0C2B7EC}" type="datetimeFigureOut">
              <a:rPr lang="en-US" smtClean="0"/>
              <a:t>7/10/2023</a:t>
            </a:fld>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30882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E0FA9E5-6744-4841-888F-9E7CC0C2B7EC}" type="datetimeFigureOut">
              <a:rPr lang="en-US" smtClean="0"/>
              <a:t>7/10/2023</a:t>
            </a:fld>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000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7285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100">
                <a:solidFill>
                  <a:schemeClr val="tx1"/>
                </a:solidFill>
              </a:defRPr>
            </a:lvl1pPr>
          </a:lstStyle>
          <a:p>
            <a:fld id="{3E0FA9E5-6744-4841-888F-9E7CC0C2B7EC}" type="datetimeFigureOut">
              <a:rPr lang="en-US" smtClean="0"/>
              <a:pPr/>
              <a:t>7/10/2023</a:t>
            </a:fld>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100">
                <a:solidFill>
                  <a:schemeClr val="tx1"/>
                </a:solidFill>
              </a:defRPr>
            </a:lvl1p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132767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s://esd.ny.gov/workforce-development-capital-grant-program" TargetMode="External"/><Relationship Id="rId2" Type="http://schemas.openxmlformats.org/officeDocument/2006/relationships/hyperlink" Target="https://dol.ny.gov/funding-opportunities" TargetMode="Externa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hyperlink" Target="https://esd.ny.gov/market-new-york-tourism-grant-progra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7612" y="990600"/>
            <a:ext cx="5867398" cy="2514601"/>
          </a:xfrm>
        </p:spPr>
        <p:txBody>
          <a:bodyPr/>
          <a:lstStyle/>
          <a:p>
            <a:r>
              <a:rPr lang="en-US" sz="5400" dirty="0"/>
              <a:t>Quality of Place: </a:t>
            </a:r>
            <a:br>
              <a:rPr lang="en-US" dirty="0"/>
            </a:br>
            <a:r>
              <a:rPr lang="en-US" dirty="0"/>
              <a:t>Addressing The Needs of Otsego County</a:t>
            </a:r>
          </a:p>
        </p:txBody>
      </p:sp>
      <p:sp>
        <p:nvSpPr>
          <p:cNvPr id="3" name="Content Placeholder 2"/>
          <p:cNvSpPr>
            <a:spLocks noGrp="1"/>
          </p:cNvSpPr>
          <p:nvPr>
            <p:ph type="subTitle" idx="1"/>
          </p:nvPr>
        </p:nvSpPr>
        <p:spPr>
          <a:xfrm>
            <a:off x="1217610" y="3860800"/>
            <a:ext cx="5029201" cy="1397000"/>
          </a:xfrm>
        </p:spPr>
        <p:txBody>
          <a:bodyPr/>
          <a:lstStyle/>
          <a:p>
            <a:r>
              <a:rPr lang="en-US" dirty="0">
                <a:latin typeface="Arial" panose="020B0604020202020204" pitchFamily="34" charset="0"/>
                <a:cs typeface="Arial" panose="020B0604020202020204" pitchFamily="34" charset="0"/>
              </a:rPr>
              <a:t>Solutions for today’s issues. Strategies for future growth.</a:t>
            </a:r>
          </a:p>
          <a:p>
            <a:endParaRPr lang="en-US" dirty="0"/>
          </a:p>
        </p:txBody>
      </p:sp>
      <p:pic>
        <p:nvPicPr>
          <p:cNvPr id="5" name="Picture 4" descr="A picture containing text, logo, circle, font&#10;&#10;Description automatically generated">
            <a:extLst>
              <a:ext uri="{FF2B5EF4-FFF2-40B4-BE49-F238E27FC236}">
                <a16:creationId xmlns:a16="http://schemas.microsoft.com/office/drawing/2014/main" id="{34D5304D-CE6E-CEF9-9169-DEBC17798A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63" t="38890" r="6863" b="23333"/>
          <a:stretch/>
        </p:blipFill>
        <p:spPr>
          <a:xfrm>
            <a:off x="7922536" y="306956"/>
            <a:ext cx="4030312" cy="2283843"/>
          </a:xfrm>
          <a:prstGeom prst="ellipse">
            <a:avLst/>
          </a:prstGeom>
        </p:spPr>
      </p:pic>
      <p:sp>
        <p:nvSpPr>
          <p:cNvPr id="2" name="TextBox 1">
            <a:extLst>
              <a:ext uri="{FF2B5EF4-FFF2-40B4-BE49-F238E27FC236}">
                <a16:creationId xmlns:a16="http://schemas.microsoft.com/office/drawing/2014/main" id="{2C8CF0C3-045E-CAD9-4979-AA39ADB2D8BC}"/>
              </a:ext>
            </a:extLst>
          </p:cNvPr>
          <p:cNvSpPr txBox="1"/>
          <p:nvPr/>
        </p:nvSpPr>
        <p:spPr>
          <a:xfrm>
            <a:off x="760412" y="4796135"/>
            <a:ext cx="5105402" cy="461665"/>
          </a:xfrm>
          <a:prstGeom prst="rect">
            <a:avLst/>
          </a:prstGeom>
          <a:noFill/>
          <a:ln>
            <a:noFill/>
          </a:ln>
        </p:spPr>
        <p:txBody>
          <a:bodyPr wrap="square" rtlCol="0" anchor="ctr" anchorCtr="1">
            <a:spAutoFit/>
          </a:bodyPr>
          <a:lstStyle/>
          <a:p>
            <a:r>
              <a:rPr lang="en-US" sz="2400" dirty="0">
                <a:latin typeface="Arial" panose="020B0604020202020204" pitchFamily="34" charset="0"/>
                <a:cs typeface="Arial" panose="020B0604020202020204" pitchFamily="34" charset="0"/>
              </a:rPr>
              <a:t>July 12, 2023</a:t>
            </a:r>
          </a:p>
        </p:txBody>
      </p:sp>
    </p:spTree>
    <p:extLst>
      <p:ext uri="{BB962C8B-B14F-4D97-AF65-F5344CB8AC3E}">
        <p14:creationId xmlns:p14="http://schemas.microsoft.com/office/powerpoint/2010/main" val="36581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7010400" cy="1066800"/>
          </a:xfrm>
        </p:spPr>
        <p:txBody>
          <a:bodyPr/>
          <a:lstStyle/>
          <a:p>
            <a:r>
              <a:rPr lang="en-US" dirty="0"/>
              <a:t>Workforce Development,</a:t>
            </a:r>
            <a:br>
              <a:rPr lang="en-US" dirty="0"/>
            </a:br>
            <a:r>
              <a:rPr lang="en-US" dirty="0"/>
              <a:t>Attraction and Retention </a:t>
            </a:r>
          </a:p>
        </p:txBody>
      </p:sp>
      <p:pic>
        <p:nvPicPr>
          <p:cNvPr id="1026" name="Picture 2" descr="The Big Idea 2014">
            <a:extLst>
              <a:ext uri="{FF2B5EF4-FFF2-40B4-BE49-F238E27FC236}">
                <a16:creationId xmlns:a16="http://schemas.microsoft.com/office/drawing/2014/main" id="{563DD1B4-2728-B469-0FE2-6021CCC5B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2" y="1937808"/>
            <a:ext cx="6096000" cy="45624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065213" y="1828800"/>
            <a:ext cx="7620000" cy="609600"/>
          </a:xfrm>
        </p:spPr>
        <p:txBody>
          <a:bodyPr>
            <a:normAutofit/>
          </a:bodyPr>
          <a:lstStyle/>
          <a:p>
            <a:pPr marL="45720" indent="0">
              <a:buNone/>
            </a:pPr>
            <a:r>
              <a:rPr lang="en-US" sz="3600" b="1" dirty="0">
                <a:latin typeface="Arial" panose="020B0604020202020204" pitchFamily="34" charset="0"/>
                <a:cs typeface="Arial" panose="020B0604020202020204" pitchFamily="34" charset="0"/>
              </a:rPr>
              <a:t>And now…</a:t>
            </a:r>
          </a:p>
        </p:txBody>
      </p:sp>
      <p:pic>
        <p:nvPicPr>
          <p:cNvPr id="5" name="Picture 4" descr="A diagram of a quality of place&#10;&#10;Description automatically generated with medium confidence">
            <a:extLst>
              <a:ext uri="{FF2B5EF4-FFF2-40B4-BE49-F238E27FC236}">
                <a16:creationId xmlns:a16="http://schemas.microsoft.com/office/drawing/2014/main" id="{606AE2F1-64B9-7C50-C8E5-2840296DC0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330849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7010400" cy="1066800"/>
          </a:xfrm>
        </p:spPr>
        <p:txBody>
          <a:bodyPr/>
          <a:lstStyle/>
          <a:p>
            <a:r>
              <a:rPr lang="en-US" dirty="0"/>
              <a:t>Workforce Development,</a:t>
            </a:r>
            <a:br>
              <a:rPr lang="en-US" dirty="0"/>
            </a:br>
            <a:r>
              <a:rPr lang="en-US" dirty="0"/>
              <a:t>Attraction and Retention </a:t>
            </a:r>
          </a:p>
        </p:txBody>
      </p:sp>
      <p:sp>
        <p:nvSpPr>
          <p:cNvPr id="3" name="Content Placeholder 2"/>
          <p:cNvSpPr>
            <a:spLocks noGrp="1"/>
          </p:cNvSpPr>
          <p:nvPr>
            <p:ph idx="1"/>
          </p:nvPr>
        </p:nvSpPr>
        <p:spPr>
          <a:xfrm>
            <a:off x="1065213" y="1828800"/>
            <a:ext cx="6553199" cy="4191000"/>
          </a:xfrm>
        </p:spPr>
        <p:txBody>
          <a:bodyPr/>
          <a:lstStyle/>
          <a:p>
            <a:pPr marL="45720" indent="0">
              <a:buNone/>
            </a:pPr>
            <a:r>
              <a:rPr lang="en-US" b="1" dirty="0">
                <a:latin typeface="Arial" panose="020B0604020202020204" pitchFamily="34" charset="0"/>
                <a:cs typeface="Arial" panose="020B0604020202020204" pitchFamily="34" charset="0"/>
              </a:rPr>
              <a:t>Tuition Support</a:t>
            </a:r>
          </a:p>
          <a:p>
            <a:r>
              <a:rPr lang="en-US" dirty="0">
                <a:latin typeface="Arial" panose="020B0604020202020204" pitchFamily="34" charset="0"/>
                <a:cs typeface="Arial" panose="020B0604020202020204" pitchFamily="34" charset="0"/>
              </a:rPr>
              <a:t>Reduced tuition/matched state tuition for local high school students in the local 8 counties.</a:t>
            </a:r>
          </a:p>
          <a:p>
            <a:r>
              <a:rPr lang="en-US" dirty="0">
                <a:latin typeface="Arial" panose="020B0604020202020204" pitchFamily="34" charset="0"/>
                <a:cs typeface="Arial" panose="020B0604020202020204" pitchFamily="34" charset="0"/>
              </a:rPr>
              <a:t>Requires a commitment to stay in the contiguous 8 counties upon graduation</a:t>
            </a:r>
          </a:p>
          <a:p>
            <a:r>
              <a:rPr lang="en-US" dirty="0">
                <a:latin typeface="Arial" panose="020B0604020202020204" pitchFamily="34" charset="0"/>
                <a:cs typeface="Arial" panose="020B0604020202020204" pitchFamily="34" charset="0"/>
              </a:rPr>
              <a:t>HartLand Promise tuition support</a:t>
            </a:r>
          </a:p>
          <a:p>
            <a:endParaRPr lang="en-US" dirty="0"/>
          </a:p>
        </p:txBody>
      </p:sp>
      <p:pic>
        <p:nvPicPr>
          <p:cNvPr id="5" name="Picture 4" descr="A diagram of a quality of place&#10;&#10;Description automatically generated with medium confidence">
            <a:extLst>
              <a:ext uri="{FF2B5EF4-FFF2-40B4-BE49-F238E27FC236}">
                <a16:creationId xmlns:a16="http://schemas.microsoft.com/office/drawing/2014/main" id="{DDB0426F-1B4C-3AD0-18DD-6949EAC1A1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94687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7010400" cy="1066800"/>
          </a:xfrm>
        </p:spPr>
        <p:txBody>
          <a:bodyPr/>
          <a:lstStyle/>
          <a:p>
            <a:r>
              <a:rPr lang="en-US" dirty="0"/>
              <a:t>Workforce Development,</a:t>
            </a:r>
            <a:br>
              <a:rPr lang="en-US" dirty="0"/>
            </a:br>
            <a:r>
              <a:rPr lang="en-US" dirty="0"/>
              <a:t>Attraction and Retention </a:t>
            </a:r>
          </a:p>
        </p:txBody>
      </p:sp>
      <p:sp>
        <p:nvSpPr>
          <p:cNvPr id="3" name="Content Placeholder 2"/>
          <p:cNvSpPr>
            <a:spLocks noGrp="1"/>
          </p:cNvSpPr>
          <p:nvPr>
            <p:ph idx="1"/>
          </p:nvPr>
        </p:nvSpPr>
        <p:spPr>
          <a:xfrm>
            <a:off x="1065213" y="1828800"/>
            <a:ext cx="8001000" cy="4191000"/>
          </a:xfrm>
        </p:spPr>
        <p:txBody>
          <a:bodyPr/>
          <a:lstStyle/>
          <a:p>
            <a:pPr marL="45720" indent="0">
              <a:buNone/>
            </a:pPr>
            <a:r>
              <a:rPr lang="en-US" b="1" dirty="0">
                <a:latin typeface="Arial" panose="020B0604020202020204" pitchFamily="34" charset="0"/>
                <a:cs typeface="Arial" panose="020B0604020202020204" pitchFamily="34" charset="0"/>
              </a:rPr>
              <a:t>Student Loan Reimbursement</a:t>
            </a:r>
          </a:p>
          <a:p>
            <a:r>
              <a:rPr lang="en-US" dirty="0">
                <a:latin typeface="Arial" panose="020B0604020202020204" pitchFamily="34" charset="0"/>
                <a:cs typeface="Arial" panose="020B0604020202020204" pitchFamily="34" charset="0"/>
              </a:rPr>
              <a:t>Upon graduation any student that receives a job in one of these established industries in the CNY region can work within the industry for 10 years and receive loan reimbursement.</a:t>
            </a:r>
          </a:p>
          <a:p>
            <a:r>
              <a:rPr lang="en-US" dirty="0">
                <a:latin typeface="Arial" panose="020B0604020202020204" pitchFamily="34" charset="0"/>
                <a:cs typeface="Arial" panose="020B0604020202020204" pitchFamily="34" charset="0"/>
              </a:rPr>
              <a:t>Consult with those that employ grads to find out how their students are performing and proactively adjust programming to adjust to changing needs</a:t>
            </a:r>
          </a:p>
          <a:p>
            <a:r>
              <a:rPr lang="en-US" dirty="0">
                <a:latin typeface="Arial" panose="020B0604020202020204" pitchFamily="34" charset="0"/>
                <a:cs typeface="Arial" panose="020B0604020202020204" pitchFamily="34" charset="0"/>
              </a:rPr>
              <a:t>Perhaps there is also a component that any students benefiting from this program would be encouraged to give back in the form of participating in education and marketing.</a:t>
            </a:r>
          </a:p>
          <a:p>
            <a:pPr marL="45720" indent="0">
              <a:buNone/>
            </a:pPr>
            <a:endParaRPr lang="en-US" dirty="0"/>
          </a:p>
        </p:txBody>
      </p:sp>
      <p:pic>
        <p:nvPicPr>
          <p:cNvPr id="5" name="Picture 4" descr="A diagram of a quality of place&#10;&#10;Description automatically generated with medium confidence">
            <a:extLst>
              <a:ext uri="{FF2B5EF4-FFF2-40B4-BE49-F238E27FC236}">
                <a16:creationId xmlns:a16="http://schemas.microsoft.com/office/drawing/2014/main" id="{B5EE78D9-0B45-AC07-1FD5-D4BAD7F733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171299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7010400" cy="1066800"/>
          </a:xfrm>
        </p:spPr>
        <p:txBody>
          <a:bodyPr/>
          <a:lstStyle/>
          <a:p>
            <a:r>
              <a:rPr lang="en-US" dirty="0"/>
              <a:t>Affordable Child Care</a:t>
            </a:r>
            <a:br>
              <a:rPr lang="en-US" dirty="0"/>
            </a:br>
            <a:endParaRPr lang="en-US" dirty="0"/>
          </a:p>
        </p:txBody>
      </p:sp>
      <p:pic>
        <p:nvPicPr>
          <p:cNvPr id="5" name="Content Placeholder 4" descr="Otsego County, New York - Wikipedia">
            <a:extLst>
              <a:ext uri="{FF2B5EF4-FFF2-40B4-BE49-F238E27FC236}">
                <a16:creationId xmlns:a16="http://schemas.microsoft.com/office/drawing/2014/main" id="{B91CAB8F-4D60-7800-FB5D-312E146D4E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7612" y="2000363"/>
            <a:ext cx="4375328" cy="3339834"/>
          </a:xfrm>
          <a:prstGeom prst="rect">
            <a:avLst/>
          </a:prstGeom>
          <a:noFill/>
          <a:extLst>
            <a:ext uri="{909E8E84-426E-40DD-AFC4-6F175D3DCCD1}">
              <a14:hiddenFill xmlns:a14="http://schemas.microsoft.com/office/drawing/2010/main">
                <a:solidFill>
                  <a:srgbClr val="FFFFFF"/>
                </a:solidFill>
              </a14:hiddenFill>
            </a:ext>
          </a:extLst>
        </p:spPr>
      </p:pic>
      <p:sp>
        <p:nvSpPr>
          <p:cNvPr id="8" name="&quot;Not Allowed&quot; Symbol 7">
            <a:extLst>
              <a:ext uri="{FF2B5EF4-FFF2-40B4-BE49-F238E27FC236}">
                <a16:creationId xmlns:a16="http://schemas.microsoft.com/office/drawing/2014/main" id="{4CB9BE4E-178B-D00A-7246-CD746FC6638C}"/>
              </a:ext>
            </a:extLst>
          </p:cNvPr>
          <p:cNvSpPr/>
          <p:nvPr/>
        </p:nvSpPr>
        <p:spPr>
          <a:xfrm>
            <a:off x="1065212" y="1517803"/>
            <a:ext cx="4527727" cy="4578197"/>
          </a:xfrm>
          <a:prstGeom prst="noSmoking">
            <a:avLst>
              <a:gd name="adj" fmla="val 4082"/>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chemeClr val="tx1"/>
              </a:solidFill>
            </a:endParaRPr>
          </a:p>
        </p:txBody>
      </p:sp>
      <p:pic>
        <p:nvPicPr>
          <p:cNvPr id="3" name="Picture 2" descr="A diagram of a quality of place&#10;&#10;Description automatically generated with medium confidence">
            <a:extLst>
              <a:ext uri="{FF2B5EF4-FFF2-40B4-BE49-F238E27FC236}">
                <a16:creationId xmlns:a16="http://schemas.microsoft.com/office/drawing/2014/main" id="{F41D0365-2B50-E569-DFAA-8D0D47DD07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294573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7010400" cy="1066800"/>
          </a:xfrm>
        </p:spPr>
        <p:txBody>
          <a:bodyPr/>
          <a:lstStyle/>
          <a:p>
            <a:r>
              <a:rPr lang="en-US" dirty="0"/>
              <a:t>Affordable Child Care</a:t>
            </a:r>
          </a:p>
        </p:txBody>
      </p:sp>
      <p:pic>
        <p:nvPicPr>
          <p:cNvPr id="5" name="Content Placeholder 4" descr="We're Hiring! » Amherst Physical Therapy">
            <a:extLst>
              <a:ext uri="{FF2B5EF4-FFF2-40B4-BE49-F238E27FC236}">
                <a16:creationId xmlns:a16="http://schemas.microsoft.com/office/drawing/2014/main" id="{CAE7D857-35C3-4F3E-320D-EB40F85208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7138" y="2184379"/>
            <a:ext cx="5029201" cy="3352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quality of place&#10;&#10;Description automatically generated with medium confidence">
            <a:extLst>
              <a:ext uri="{FF2B5EF4-FFF2-40B4-BE49-F238E27FC236}">
                <a16:creationId xmlns:a16="http://schemas.microsoft.com/office/drawing/2014/main" id="{ED6A21F4-088D-2AA1-EA1A-FDA388BAB9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398555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7010400" cy="1066800"/>
          </a:xfrm>
        </p:spPr>
        <p:txBody>
          <a:bodyPr/>
          <a:lstStyle/>
          <a:p>
            <a:r>
              <a:rPr lang="en-US" dirty="0"/>
              <a:t>Affordable Child Care</a:t>
            </a:r>
          </a:p>
        </p:txBody>
      </p:sp>
      <p:pic>
        <p:nvPicPr>
          <p:cNvPr id="7" name="Picture 6">
            <a:extLst>
              <a:ext uri="{FF2B5EF4-FFF2-40B4-BE49-F238E27FC236}">
                <a16:creationId xmlns:a16="http://schemas.microsoft.com/office/drawing/2014/main" id="{1DC042E4-11B7-F2CD-EE77-487550166DBF}"/>
              </a:ext>
            </a:extLst>
          </p:cNvPr>
          <p:cNvPicPr>
            <a:picLocks noChangeAspect="1"/>
          </p:cNvPicPr>
          <p:nvPr/>
        </p:nvPicPr>
        <p:blipFill>
          <a:blip r:embed="rId2"/>
          <a:stretch>
            <a:fillRect/>
          </a:stretch>
        </p:blipFill>
        <p:spPr>
          <a:xfrm>
            <a:off x="531812" y="2133600"/>
            <a:ext cx="7208940" cy="4006855"/>
          </a:xfrm>
          <a:prstGeom prst="rect">
            <a:avLst/>
          </a:prstGeom>
        </p:spPr>
      </p:pic>
      <p:pic>
        <p:nvPicPr>
          <p:cNvPr id="3" name="Picture 2" descr="A diagram of a quality of place&#10;&#10;Description automatically generated with medium confidence">
            <a:extLst>
              <a:ext uri="{FF2B5EF4-FFF2-40B4-BE49-F238E27FC236}">
                <a16:creationId xmlns:a16="http://schemas.microsoft.com/office/drawing/2014/main" id="{E884A3CE-F066-6C20-F274-AB50980B75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310862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7010400" cy="1066800"/>
          </a:xfrm>
        </p:spPr>
        <p:txBody>
          <a:bodyPr/>
          <a:lstStyle/>
          <a:p>
            <a:r>
              <a:rPr lang="en-US" dirty="0"/>
              <a:t>Affordable Child Care</a:t>
            </a:r>
          </a:p>
        </p:txBody>
      </p:sp>
      <p:sp>
        <p:nvSpPr>
          <p:cNvPr id="3" name="Content Placeholder 2">
            <a:extLst>
              <a:ext uri="{FF2B5EF4-FFF2-40B4-BE49-F238E27FC236}">
                <a16:creationId xmlns:a16="http://schemas.microsoft.com/office/drawing/2014/main" id="{2A81D8C8-B22A-C800-6273-B843CEFEFA17}"/>
              </a:ext>
            </a:extLst>
          </p:cNvPr>
          <p:cNvSpPr>
            <a:spLocks noGrp="1"/>
          </p:cNvSpPr>
          <p:nvPr>
            <p:ph idx="1"/>
          </p:nvPr>
        </p:nvSpPr>
        <p:spPr>
          <a:xfrm>
            <a:off x="379412" y="2646342"/>
            <a:ext cx="6400800" cy="2047875"/>
          </a:xfrm>
        </p:spPr>
        <p:txBody>
          <a:bodyPr>
            <a:normAutofit/>
          </a:bodyPr>
          <a:lstStyle/>
          <a:p>
            <a:pPr marL="45720" indent="0" algn="ctr">
              <a:buNone/>
            </a:pPr>
            <a:r>
              <a:rPr lang="en-US" sz="4800" b="1" dirty="0">
                <a:ln/>
                <a:solidFill>
                  <a:srgbClr val="92D050"/>
                </a:solidFill>
                <a:effectLst>
                  <a:outerShdw blurRad="38100" dist="19050" dir="2700000" algn="tl" rotWithShape="0">
                    <a:schemeClr val="dk1">
                      <a:lumMod val="50000"/>
                      <a:alpha val="40000"/>
                    </a:schemeClr>
                  </a:outerShdw>
                </a:effectLst>
              </a:rPr>
              <a:t>Quality of Place</a:t>
            </a:r>
          </a:p>
        </p:txBody>
      </p:sp>
      <p:pic>
        <p:nvPicPr>
          <p:cNvPr id="5" name="Picture 4" descr="A diagram of a quality of place&#10;&#10;Description automatically generated with medium confidence">
            <a:extLst>
              <a:ext uri="{FF2B5EF4-FFF2-40B4-BE49-F238E27FC236}">
                <a16:creationId xmlns:a16="http://schemas.microsoft.com/office/drawing/2014/main" id="{34C7787A-8507-6BF1-6D79-7E6930FC0A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266942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7010400" cy="1066800"/>
          </a:xfrm>
        </p:spPr>
        <p:txBody>
          <a:bodyPr/>
          <a:lstStyle/>
          <a:p>
            <a:r>
              <a:rPr lang="en-US" dirty="0"/>
              <a:t>Housing &amp; Infrastructure</a:t>
            </a:r>
          </a:p>
        </p:txBody>
      </p:sp>
      <p:pic>
        <p:nvPicPr>
          <p:cNvPr id="6" name="Picture 5" descr="A close up of text&#10;&#10;Description automatically generated">
            <a:extLst>
              <a:ext uri="{FF2B5EF4-FFF2-40B4-BE49-F238E27FC236}">
                <a16:creationId xmlns:a16="http://schemas.microsoft.com/office/drawing/2014/main" id="{922308A9-CBE6-6F1B-F7E0-EEA98B31ED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8612" y="1600200"/>
            <a:ext cx="6591300" cy="4394200"/>
          </a:xfrm>
          <a:prstGeom prst="rect">
            <a:avLst/>
          </a:prstGeom>
        </p:spPr>
      </p:pic>
      <p:pic>
        <p:nvPicPr>
          <p:cNvPr id="3" name="Picture 2" descr="A diagram of a quality of place&#10;&#10;Description automatically generated with medium confidence">
            <a:extLst>
              <a:ext uri="{FF2B5EF4-FFF2-40B4-BE49-F238E27FC236}">
                <a16:creationId xmlns:a16="http://schemas.microsoft.com/office/drawing/2014/main" id="{31457AE5-0000-F703-A817-52EE6A5E8F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416901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228600"/>
            <a:ext cx="7010400" cy="1066800"/>
          </a:xfrm>
        </p:spPr>
        <p:txBody>
          <a:bodyPr/>
          <a:lstStyle/>
          <a:p>
            <a:r>
              <a:rPr lang="en-US" dirty="0"/>
              <a:t>Housing &amp; Infrastructure</a:t>
            </a:r>
          </a:p>
        </p:txBody>
      </p:sp>
      <p:pic>
        <p:nvPicPr>
          <p:cNvPr id="6" name="Picture 5" descr="A road with a road and a sign&#10;&#10;Description automatically generated">
            <a:extLst>
              <a:ext uri="{FF2B5EF4-FFF2-40B4-BE49-F238E27FC236}">
                <a16:creationId xmlns:a16="http://schemas.microsoft.com/office/drawing/2014/main" id="{FBEFC615-255B-9433-4A24-E51E89DE13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628" y="1968520"/>
            <a:ext cx="6341079" cy="4228795"/>
          </a:xfrm>
          <a:prstGeom prst="rect">
            <a:avLst/>
          </a:prstGeom>
        </p:spPr>
      </p:pic>
      <p:sp>
        <p:nvSpPr>
          <p:cNvPr id="3" name="Content Placeholder 2">
            <a:extLst>
              <a:ext uri="{FF2B5EF4-FFF2-40B4-BE49-F238E27FC236}">
                <a16:creationId xmlns:a16="http://schemas.microsoft.com/office/drawing/2014/main" id="{3261025B-4E32-30E0-0F02-7CAE0500D800}"/>
              </a:ext>
            </a:extLst>
          </p:cNvPr>
          <p:cNvSpPr>
            <a:spLocks noGrp="1"/>
          </p:cNvSpPr>
          <p:nvPr>
            <p:ph idx="1"/>
          </p:nvPr>
        </p:nvSpPr>
        <p:spPr>
          <a:xfrm>
            <a:off x="852803" y="1440871"/>
            <a:ext cx="7130417" cy="446876"/>
          </a:xfrm>
        </p:spPr>
        <p:txBody>
          <a:bodyPr>
            <a:normAutofit/>
          </a:bodyPr>
          <a:lstStyle/>
          <a:p>
            <a:pPr marL="45720" indent="0">
              <a:buNone/>
            </a:pPr>
            <a:r>
              <a:rPr lang="en-US" sz="2000" b="0" i="0" u="none" strike="noStrike" dirty="0">
                <a:solidFill>
                  <a:srgbClr val="595959"/>
                </a:solidFill>
                <a:effectLst/>
                <a:latin typeface="Arial" panose="020B0604020202020204" pitchFamily="34" charset="0"/>
              </a:rPr>
              <a:t>This is how water and sewer utilities are currently configured.</a:t>
            </a:r>
          </a:p>
          <a:p>
            <a:pPr marL="45720" indent="0">
              <a:buNone/>
            </a:pPr>
            <a:endParaRPr lang="en-US" dirty="0"/>
          </a:p>
        </p:txBody>
      </p:sp>
      <p:pic>
        <p:nvPicPr>
          <p:cNvPr id="5" name="Picture 4" descr="A diagram of a quality of place&#10;&#10;Description automatically generated with medium confidence">
            <a:extLst>
              <a:ext uri="{FF2B5EF4-FFF2-40B4-BE49-F238E27FC236}">
                <a16:creationId xmlns:a16="http://schemas.microsoft.com/office/drawing/2014/main" id="{ECB33C68-157E-EC4C-15F4-DE71D745DE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1120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304800"/>
            <a:ext cx="7010400" cy="1066800"/>
          </a:xfrm>
        </p:spPr>
        <p:txBody>
          <a:bodyPr/>
          <a:lstStyle/>
          <a:p>
            <a:r>
              <a:rPr lang="en-US" dirty="0"/>
              <a:t>Housing &amp; Infrastructure</a:t>
            </a:r>
          </a:p>
        </p:txBody>
      </p:sp>
      <p:sp>
        <p:nvSpPr>
          <p:cNvPr id="3" name="Content Placeholder 2"/>
          <p:cNvSpPr>
            <a:spLocks noGrp="1"/>
          </p:cNvSpPr>
          <p:nvPr>
            <p:ph idx="1"/>
          </p:nvPr>
        </p:nvSpPr>
        <p:spPr>
          <a:xfrm>
            <a:off x="1032829" y="1511320"/>
            <a:ext cx="6585583" cy="609600"/>
          </a:xfrm>
        </p:spPr>
        <p:txBody>
          <a:bodyPr>
            <a:normAutofit lnSpcReduction="10000"/>
          </a:bodyPr>
          <a:lstStyle/>
          <a:p>
            <a:pPr marL="45720" indent="0">
              <a:buNone/>
            </a:pPr>
            <a:r>
              <a:rPr lang="en-US" sz="2000" b="0" i="0" u="none" strike="noStrike" dirty="0">
                <a:solidFill>
                  <a:srgbClr val="595959"/>
                </a:solidFill>
                <a:effectLst/>
                <a:latin typeface="Arial" panose="020B0604020202020204" pitchFamily="34" charset="0"/>
              </a:rPr>
              <a:t>Incentivize electric/cable/fiber optic companies to install the cables as an investment in future customers.</a:t>
            </a:r>
          </a:p>
          <a:p>
            <a:pPr marL="45720" indent="0">
              <a:buNone/>
            </a:pPr>
            <a:endParaRPr lang="en-US" dirty="0"/>
          </a:p>
        </p:txBody>
      </p:sp>
      <p:pic>
        <p:nvPicPr>
          <p:cNvPr id="6" name="Picture 5" descr="A road with a road and a road with text&#10;&#10;Description automatically generated">
            <a:extLst>
              <a:ext uri="{FF2B5EF4-FFF2-40B4-BE49-F238E27FC236}">
                <a16:creationId xmlns:a16="http://schemas.microsoft.com/office/drawing/2014/main" id="{730271A3-E2E4-EA35-D147-1B40C3564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0012" y="2209800"/>
            <a:ext cx="6051489" cy="4035671"/>
          </a:xfrm>
          <a:prstGeom prst="rect">
            <a:avLst/>
          </a:prstGeom>
        </p:spPr>
      </p:pic>
      <p:pic>
        <p:nvPicPr>
          <p:cNvPr id="5" name="Picture 4" descr="A diagram of a quality of place&#10;&#10;Description automatically generated with medium confidence">
            <a:extLst>
              <a:ext uri="{FF2B5EF4-FFF2-40B4-BE49-F238E27FC236}">
                <a16:creationId xmlns:a16="http://schemas.microsoft.com/office/drawing/2014/main" id="{846543B0-0632-8955-B52F-A0236410FB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22711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381000"/>
            <a:ext cx="8686801" cy="1066800"/>
          </a:xfrm>
        </p:spPr>
        <p:txBody>
          <a:bodyPr/>
          <a:lstStyle/>
          <a:p>
            <a:r>
              <a:rPr lang="en-US" dirty="0"/>
              <a:t>Our Mission</a:t>
            </a:r>
          </a:p>
        </p:txBody>
      </p:sp>
      <p:pic>
        <p:nvPicPr>
          <p:cNvPr id="6" name="Picture 5" descr="A diagram of a quality of place&#10;&#10;Description automatically generated with medium confidence">
            <a:extLst>
              <a:ext uri="{FF2B5EF4-FFF2-40B4-BE49-F238E27FC236}">
                <a16:creationId xmlns:a16="http://schemas.microsoft.com/office/drawing/2014/main" id="{E649FA8D-3C1C-6A50-5A9F-F10A414C8ABC}"/>
              </a:ext>
            </a:extLst>
          </p:cNvPr>
          <p:cNvPicPr>
            <a:picLocks noChangeAspect="1"/>
          </p:cNvPicPr>
          <p:nvPr/>
        </p:nvPicPr>
        <p:blipFill rotWithShape="1">
          <a:blip r:embed="rId2">
            <a:extLst>
              <a:ext uri="{28A0092B-C50C-407E-A947-70E740481C1C}">
                <a14:useLocalDpi xmlns:a14="http://schemas.microsoft.com/office/drawing/2010/main" val="0"/>
              </a:ext>
            </a:extLst>
          </a:blip>
          <a:srcRect t="1288" b="8485"/>
          <a:stretch/>
        </p:blipFill>
        <p:spPr>
          <a:xfrm>
            <a:off x="6475412" y="762000"/>
            <a:ext cx="5310659" cy="4254520"/>
          </a:xfrm>
          <a:prstGeom prst="ellipse">
            <a:avLst/>
          </a:prstGeom>
          <a:ln>
            <a:noFill/>
          </a:ln>
          <a:effectLst>
            <a:softEdge rad="112500"/>
          </a:effectLst>
        </p:spPr>
      </p:pic>
      <p:sp>
        <p:nvSpPr>
          <p:cNvPr id="3" name="TextBox 2">
            <a:extLst>
              <a:ext uri="{FF2B5EF4-FFF2-40B4-BE49-F238E27FC236}">
                <a16:creationId xmlns:a16="http://schemas.microsoft.com/office/drawing/2014/main" id="{BFF6C682-58EE-17F6-C0FE-946C2EDA25D9}"/>
              </a:ext>
            </a:extLst>
          </p:cNvPr>
          <p:cNvSpPr txBox="1"/>
          <p:nvPr/>
        </p:nvSpPr>
        <p:spPr>
          <a:xfrm>
            <a:off x="989012" y="1828800"/>
            <a:ext cx="6096000" cy="3754874"/>
          </a:xfrm>
          <a:prstGeom prst="rect">
            <a:avLst/>
          </a:prstGeom>
          <a:noFill/>
          <a:ln>
            <a:noFill/>
          </a:ln>
        </p:spPr>
        <p:txBody>
          <a:bodyPr wrap="square" rtlCol="0" anchor="ctr" anchorCtr="1">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 is Leadership Otsego 2023?</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Who We Are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Quality of Place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Areas of Focus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Workforce Development</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Affordable Child Care</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Housing and Infrastructure</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Marketing/Branding</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Funding</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Why This is Important to Otsego County</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373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7010400" cy="1066800"/>
          </a:xfrm>
        </p:spPr>
        <p:txBody>
          <a:bodyPr/>
          <a:lstStyle/>
          <a:p>
            <a:r>
              <a:rPr lang="en-US" dirty="0"/>
              <a:t>Housing &amp; Infrastructure</a:t>
            </a:r>
          </a:p>
        </p:txBody>
      </p:sp>
      <p:sp>
        <p:nvSpPr>
          <p:cNvPr id="3" name="Content Placeholder 2"/>
          <p:cNvSpPr>
            <a:spLocks noGrp="1"/>
          </p:cNvSpPr>
          <p:nvPr>
            <p:ph idx="1"/>
          </p:nvPr>
        </p:nvSpPr>
        <p:spPr>
          <a:xfrm>
            <a:off x="1065213" y="1828800"/>
            <a:ext cx="7620000" cy="4648200"/>
          </a:xfrm>
        </p:spPr>
        <p:txBody>
          <a:bodyPr>
            <a:normAutofit/>
          </a:bodyPr>
          <a:lstStyle/>
          <a:p>
            <a:pPr marL="45720" indent="0">
              <a:buNone/>
            </a:pPr>
            <a:r>
              <a:rPr lang="en-US" sz="2000" b="1" i="0" u="none" strike="noStrike" dirty="0">
                <a:solidFill>
                  <a:srgbClr val="000000"/>
                </a:solidFill>
                <a:effectLst/>
                <a:latin typeface="Arial" panose="020B0604020202020204" pitchFamily="34" charset="0"/>
                <a:cs typeface="Arial" panose="020B0604020202020204" pitchFamily="34" charset="0"/>
              </a:rPr>
              <a:t>Benefits</a:t>
            </a:r>
            <a:r>
              <a:rPr lang="en-US" sz="2000" b="0" i="0" u="none" strike="noStrike" dirty="0">
                <a:solidFill>
                  <a:srgbClr val="000000"/>
                </a:solidFill>
                <a:effectLst/>
                <a:latin typeface="Arial" panose="020B0604020202020204" pitchFamily="34" charset="0"/>
                <a:cs typeface="Arial" panose="020B0604020202020204" pitchFamily="34" charset="0"/>
              </a:rPr>
              <a:t> - </a:t>
            </a:r>
            <a:r>
              <a:rPr lang="en-US" sz="2000" b="0" i="0" u="none" strike="noStrike" dirty="0">
                <a:solidFill>
                  <a:srgbClr val="595959"/>
                </a:solidFill>
                <a:effectLst/>
                <a:latin typeface="Arial" panose="020B0604020202020204" pitchFamily="34" charset="0"/>
                <a:cs typeface="Arial" panose="020B0604020202020204" pitchFamily="34" charset="0"/>
              </a:rPr>
              <a:t>If you build it, they will come!</a:t>
            </a:r>
          </a:p>
          <a:p>
            <a:pPr marL="45720" indent="0">
              <a:buNone/>
            </a:pPr>
            <a:r>
              <a:rPr lang="en-US" dirty="0">
                <a:latin typeface="Arial" panose="020B0604020202020204" pitchFamily="34" charset="0"/>
                <a:cs typeface="Arial" panose="020B0604020202020204" pitchFamily="34" charset="0"/>
              </a:rPr>
              <a:t>WISE removes a major cost deterrent for prospective            commercial development and home construction.</a:t>
            </a:r>
          </a:p>
          <a:p>
            <a:pPr marL="45720" indent="0">
              <a:buNone/>
            </a:pPr>
            <a:r>
              <a:rPr lang="en-US" dirty="0">
                <a:latin typeface="Arial" panose="020B0604020202020204" pitchFamily="34" charset="0"/>
                <a:cs typeface="Arial" panose="020B0604020202020204" pitchFamily="34" charset="0"/>
              </a:rPr>
              <a:t>Developers will be more attracted to WISE areas because individual buyers won’t have the burden of building their own infrastructure. </a:t>
            </a:r>
          </a:p>
          <a:p>
            <a:pPr marL="45720" indent="0">
              <a:buNone/>
            </a:pPr>
            <a:r>
              <a:rPr lang="en-US" dirty="0">
                <a:latin typeface="Arial" panose="020B0604020202020204" pitchFamily="34" charset="0"/>
                <a:cs typeface="Arial" panose="020B0604020202020204" pitchFamily="34" charset="0"/>
              </a:rPr>
              <a:t>The project itself provides employment opportunities.</a:t>
            </a:r>
          </a:p>
          <a:p>
            <a:pPr marL="45720" indent="0">
              <a:buNone/>
            </a:pPr>
            <a:r>
              <a:rPr lang="en-US" dirty="0">
                <a:latin typeface="Arial" panose="020B0604020202020204" pitchFamily="34" charset="0"/>
                <a:cs typeface="Arial" panose="020B0604020202020204" pitchFamily="34" charset="0"/>
              </a:rPr>
              <a:t>This is an investment in our future!</a:t>
            </a:r>
          </a:p>
          <a:p>
            <a:pPr marL="45720" indent="0">
              <a:buNone/>
            </a:pPr>
            <a:r>
              <a:rPr lang="en-US" dirty="0">
                <a:latin typeface="Arial" panose="020B0604020202020204" pitchFamily="34" charset="0"/>
                <a:cs typeface="Arial" panose="020B0604020202020204" pitchFamily="34" charset="0"/>
              </a:rPr>
              <a:t>Overall, it is an investment for the entirety of Otsego County</a:t>
            </a:r>
          </a:p>
          <a:p>
            <a:pPr marL="45720" indent="0">
              <a:buNone/>
            </a:pPr>
            <a:endParaRPr lang="en-US" dirty="0"/>
          </a:p>
        </p:txBody>
      </p:sp>
      <p:pic>
        <p:nvPicPr>
          <p:cNvPr id="5" name="Picture 4" descr="A diagram of a quality of place&#10;&#10;Description automatically generated with medium confidence">
            <a:extLst>
              <a:ext uri="{FF2B5EF4-FFF2-40B4-BE49-F238E27FC236}">
                <a16:creationId xmlns:a16="http://schemas.microsoft.com/office/drawing/2014/main" id="{330949C1-6F40-17EE-8C68-5AD1523EAB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157178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7010400" cy="1066800"/>
          </a:xfrm>
        </p:spPr>
        <p:txBody>
          <a:bodyPr/>
          <a:lstStyle/>
          <a:p>
            <a:r>
              <a:rPr lang="en-US" dirty="0"/>
              <a:t>Housing &amp; Infrastructure</a:t>
            </a:r>
          </a:p>
        </p:txBody>
      </p:sp>
      <p:sp>
        <p:nvSpPr>
          <p:cNvPr id="3" name="Content Placeholder 2"/>
          <p:cNvSpPr>
            <a:spLocks noGrp="1"/>
          </p:cNvSpPr>
          <p:nvPr>
            <p:ph idx="1"/>
          </p:nvPr>
        </p:nvSpPr>
        <p:spPr>
          <a:xfrm>
            <a:off x="1065213" y="1828800"/>
            <a:ext cx="7620000" cy="4648200"/>
          </a:xfrm>
        </p:spPr>
        <p:txBody>
          <a:bodyPr>
            <a:normAutofit/>
          </a:bodyPr>
          <a:lstStyle/>
          <a:p>
            <a:pPr marL="45720" indent="0">
              <a:buNone/>
            </a:pPr>
            <a:r>
              <a:rPr lang="en-US" sz="2000" b="0" i="0" u="none" strike="noStrike" dirty="0">
                <a:solidFill>
                  <a:srgbClr val="000000"/>
                </a:solidFill>
                <a:effectLst/>
                <a:latin typeface="Arial" panose="020B0604020202020204" pitchFamily="34" charset="0"/>
              </a:rPr>
              <a:t>Let’s Keep Digging!</a:t>
            </a:r>
          </a:p>
          <a:p>
            <a:r>
              <a:rPr lang="en-US" dirty="0"/>
              <a:t>Zoning departments</a:t>
            </a:r>
          </a:p>
          <a:p>
            <a:r>
              <a:rPr lang="en-US" dirty="0"/>
              <a:t>Planning commissions</a:t>
            </a:r>
          </a:p>
          <a:p>
            <a:r>
              <a:rPr lang="en-US" dirty="0"/>
              <a:t>City Halls</a:t>
            </a:r>
          </a:p>
          <a:p>
            <a:r>
              <a:rPr lang="en-US" dirty="0"/>
              <a:t>County board representatives</a:t>
            </a:r>
          </a:p>
          <a:p>
            <a:r>
              <a:rPr lang="en-US" dirty="0"/>
              <a:t>County Planning Board</a:t>
            </a:r>
          </a:p>
          <a:p>
            <a:r>
              <a:rPr lang="en-US" dirty="0"/>
              <a:t>Currently a study is being done on water/sewer within the county</a:t>
            </a:r>
          </a:p>
          <a:p>
            <a:pPr marL="45720" indent="0">
              <a:buNone/>
            </a:pPr>
            <a:endParaRPr lang="en-US" dirty="0"/>
          </a:p>
        </p:txBody>
      </p:sp>
      <p:pic>
        <p:nvPicPr>
          <p:cNvPr id="5" name="Picture 4" descr="A diagram of a quality of place&#10;&#10;Description automatically generated with medium confidence">
            <a:extLst>
              <a:ext uri="{FF2B5EF4-FFF2-40B4-BE49-F238E27FC236}">
                <a16:creationId xmlns:a16="http://schemas.microsoft.com/office/drawing/2014/main" id="{6BCFEC8C-567D-E490-0E15-C312FB700B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55725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7010400" cy="1066800"/>
          </a:xfrm>
        </p:spPr>
        <p:txBody>
          <a:bodyPr/>
          <a:lstStyle/>
          <a:p>
            <a:r>
              <a:rPr lang="en-US" dirty="0"/>
              <a:t>Housing &amp; Infrastructure</a:t>
            </a:r>
          </a:p>
        </p:txBody>
      </p:sp>
      <p:sp>
        <p:nvSpPr>
          <p:cNvPr id="3" name="Content Placeholder 2"/>
          <p:cNvSpPr>
            <a:spLocks noGrp="1"/>
          </p:cNvSpPr>
          <p:nvPr>
            <p:ph idx="1"/>
          </p:nvPr>
        </p:nvSpPr>
        <p:spPr>
          <a:xfrm>
            <a:off x="1065213" y="1828800"/>
            <a:ext cx="7620000" cy="4648200"/>
          </a:xfrm>
        </p:spPr>
        <p:txBody>
          <a:bodyPr>
            <a:normAutofit/>
          </a:bodyPr>
          <a:lstStyle/>
          <a:p>
            <a:pPr marL="45720" indent="0">
              <a:spcBef>
                <a:spcPts val="0"/>
              </a:spcBef>
              <a:buNone/>
            </a:pPr>
            <a:r>
              <a:rPr lang="en-US" dirty="0"/>
              <a:t>Funding</a:t>
            </a:r>
          </a:p>
          <a:p>
            <a:pPr rtl="0">
              <a:spcBef>
                <a:spcPts val="0"/>
              </a:spcBef>
            </a:pPr>
            <a:endParaRPr lang="en-US" sz="2000" b="0" i="0" u="none" strike="noStrike" dirty="0">
              <a:solidFill>
                <a:srgbClr val="595959"/>
              </a:solidFill>
              <a:effectLst/>
              <a:latin typeface="Arial" panose="020B0604020202020204" pitchFamily="34" charset="0"/>
            </a:endParaRPr>
          </a:p>
          <a:p>
            <a:pPr rtl="0">
              <a:spcBef>
                <a:spcPts val="0"/>
              </a:spcBef>
            </a:pPr>
            <a:r>
              <a:rPr lang="en-US" sz="2000" b="0" i="0" u="none" strike="noStrike" dirty="0">
                <a:solidFill>
                  <a:srgbClr val="595959"/>
                </a:solidFill>
                <a:effectLst/>
                <a:latin typeface="Arial" panose="020B0604020202020204" pitchFamily="34" charset="0"/>
              </a:rPr>
              <a:t>The burden of the investment doesn’t have to entirely sit on the taxpayers. </a:t>
            </a:r>
            <a:endParaRPr lang="en-US" b="0" dirty="0">
              <a:effectLst/>
            </a:endParaRPr>
          </a:p>
          <a:p>
            <a:pPr rtl="0">
              <a:spcBef>
                <a:spcPts val="0"/>
              </a:spcBef>
              <a:spcAft>
                <a:spcPts val="1200"/>
              </a:spcAft>
            </a:pPr>
            <a:r>
              <a:rPr lang="en-US" sz="2000" b="0" i="0" u="none" strike="noStrike" dirty="0">
                <a:solidFill>
                  <a:srgbClr val="595959"/>
                </a:solidFill>
                <a:effectLst/>
                <a:latin typeface="Arial" panose="020B0604020202020204" pitchFamily="34" charset="0"/>
              </a:rPr>
              <a:t>In 2014 for the Town of Cobleskill’s $9 mil water/sewer project only $500,000 came directly out of the town budget after loans and grants. That’s only 18% of the overall cost. A private investor also gave $100,000 per year for the first 20 years.</a:t>
            </a:r>
            <a:endParaRPr lang="en-US" b="0" dirty="0">
              <a:effectLst/>
            </a:endParaRPr>
          </a:p>
          <a:p>
            <a:pPr rtl="0">
              <a:spcBef>
                <a:spcPts val="0"/>
              </a:spcBef>
              <a:spcAft>
                <a:spcPts val="1200"/>
              </a:spcAft>
            </a:pPr>
            <a:r>
              <a:rPr lang="en-US" sz="2000" b="0" i="0" u="none" strike="noStrike" dirty="0">
                <a:solidFill>
                  <a:srgbClr val="595959"/>
                </a:solidFill>
                <a:effectLst/>
                <a:latin typeface="Arial" panose="020B0604020202020204" pitchFamily="34" charset="0"/>
              </a:rPr>
              <a:t>NYS and Governor Hochul want an increase in housing. There are billions of dollars allocated for this in grants.</a:t>
            </a:r>
            <a:endParaRPr lang="en-US" b="0" dirty="0">
              <a:effectLst/>
            </a:endParaRPr>
          </a:p>
          <a:p>
            <a:pPr rtl="0">
              <a:spcBef>
                <a:spcPts val="0"/>
              </a:spcBef>
              <a:spcAft>
                <a:spcPts val="1200"/>
              </a:spcAft>
            </a:pPr>
            <a:r>
              <a:rPr lang="en-US" sz="2000" b="0" i="0" u="none" strike="noStrike" dirty="0">
                <a:effectLst/>
                <a:latin typeface="Arial" panose="020B0604020202020204" pitchFamily="34" charset="0"/>
              </a:rPr>
              <a:t>It will save time and energy to write and apply for grants from the county rather than from several individual municipalities.</a:t>
            </a:r>
            <a:endParaRPr lang="en-US" b="0" dirty="0">
              <a:effectLst/>
            </a:endParaRPr>
          </a:p>
          <a:p>
            <a:pPr marL="45720" indent="0">
              <a:buNone/>
            </a:pPr>
            <a:endParaRPr lang="en-US" dirty="0"/>
          </a:p>
        </p:txBody>
      </p:sp>
      <p:pic>
        <p:nvPicPr>
          <p:cNvPr id="5" name="Picture 4" descr="A diagram of a quality of place&#10;&#10;Description automatically generated with medium confidence">
            <a:extLst>
              <a:ext uri="{FF2B5EF4-FFF2-40B4-BE49-F238E27FC236}">
                <a16:creationId xmlns:a16="http://schemas.microsoft.com/office/drawing/2014/main" id="{8D9C4664-85CB-525B-ED83-ADE4BCE865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377736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7010400" cy="1066800"/>
          </a:xfrm>
        </p:spPr>
        <p:txBody>
          <a:bodyPr/>
          <a:lstStyle/>
          <a:p>
            <a:r>
              <a:rPr lang="en-US" dirty="0"/>
              <a:t>Housing &amp; Infrastructure</a:t>
            </a:r>
          </a:p>
        </p:txBody>
      </p:sp>
      <p:sp>
        <p:nvSpPr>
          <p:cNvPr id="3" name="Content Placeholder 2"/>
          <p:cNvSpPr>
            <a:spLocks noGrp="1"/>
          </p:cNvSpPr>
          <p:nvPr>
            <p:ph idx="1"/>
          </p:nvPr>
        </p:nvSpPr>
        <p:spPr>
          <a:xfrm>
            <a:off x="455613" y="1955002"/>
            <a:ext cx="7620000" cy="4648200"/>
          </a:xfrm>
        </p:spPr>
        <p:txBody>
          <a:bodyPr>
            <a:normAutofit/>
          </a:bodyPr>
          <a:lstStyle/>
          <a:p>
            <a:pPr marL="45720" indent="0">
              <a:buNone/>
            </a:pPr>
            <a:endParaRPr lang="en-US" dirty="0"/>
          </a:p>
          <a:p>
            <a:pPr rtl="0">
              <a:spcBef>
                <a:spcPts val="0"/>
              </a:spcBef>
              <a:spcAft>
                <a:spcPts val="1200"/>
              </a:spcAft>
            </a:pPr>
            <a:r>
              <a:rPr lang="en-US" sz="1800" b="0" i="0" u="none" strike="noStrike" dirty="0">
                <a:solidFill>
                  <a:srgbClr val="595959"/>
                </a:solidFill>
                <a:effectLst/>
                <a:latin typeface="Arial" panose="020B0604020202020204" pitchFamily="34" charset="0"/>
              </a:rPr>
              <a:t>This will be a major investment. With all the grants available, it will be cheaper and easier than dealing with these issues as individual municipalities. Everyone needs to work together to benefit the whole of Otsego County.</a:t>
            </a:r>
          </a:p>
          <a:p>
            <a:pPr rtl="0">
              <a:spcBef>
                <a:spcPts val="0"/>
              </a:spcBef>
              <a:spcAft>
                <a:spcPts val="1200"/>
              </a:spcAft>
            </a:pPr>
            <a:r>
              <a:rPr lang="en-US" sz="1800" b="0" i="0" u="none" strike="noStrike" dirty="0">
                <a:solidFill>
                  <a:srgbClr val="595959"/>
                </a:solidFill>
                <a:effectLst/>
                <a:latin typeface="Arial" panose="020B0604020202020204" pitchFamily="34" charset="0"/>
              </a:rPr>
              <a:t>Increasing and sustaining the population and quality of life in ANY area of the county will benefit EVERY area of the county.</a:t>
            </a:r>
          </a:p>
          <a:p>
            <a:pPr rtl="0">
              <a:spcBef>
                <a:spcPts val="0"/>
              </a:spcBef>
              <a:spcAft>
                <a:spcPts val="1200"/>
              </a:spcAft>
            </a:pPr>
            <a:r>
              <a:rPr lang="en-US" sz="1800" b="0" i="0" u="none" strike="noStrike" dirty="0">
                <a:solidFill>
                  <a:srgbClr val="595959"/>
                </a:solidFill>
                <a:effectLst/>
                <a:latin typeface="Arial" panose="020B0604020202020204" pitchFamily="34" charset="0"/>
              </a:rPr>
              <a:t>The WISE program helps establish a better quality of place - making that imagined scenario of your perfect employee a reality.</a:t>
            </a:r>
            <a:endParaRPr lang="en-US" sz="1800" b="0" dirty="0">
              <a:effectLst/>
            </a:endParaRPr>
          </a:p>
          <a:p>
            <a:pPr marL="45720" indent="0">
              <a:buNone/>
            </a:pPr>
            <a:endParaRPr lang="en-US" dirty="0"/>
          </a:p>
        </p:txBody>
      </p:sp>
      <p:pic>
        <p:nvPicPr>
          <p:cNvPr id="5" name="Picture 4" descr="A diagram of a quality of place&#10;&#10;Description automatically generated with medium confidence">
            <a:extLst>
              <a:ext uri="{FF2B5EF4-FFF2-40B4-BE49-F238E27FC236}">
                <a16:creationId xmlns:a16="http://schemas.microsoft.com/office/drawing/2014/main" id="{471AA17C-9AC4-5A04-F458-1112A7845D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167574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55612" y="-457200"/>
            <a:ext cx="6136110" cy="2736087"/>
          </a:xfrm>
          <a:prstGeom prst="rect">
            <a:avLst/>
          </a:prstGeom>
        </p:spPr>
        <p:txBody>
          <a:bodyPr spcFirstLastPara="1" vert="horz" wrap="square" lIns="121868" tIns="121868" rIns="121868" bIns="121868" rtlCol="0" anchor="b" anchorCtr="0">
            <a:normAutofit/>
          </a:bodyPr>
          <a:lstStyle/>
          <a:p>
            <a:pPr>
              <a:spcBef>
                <a:spcPts val="0"/>
              </a:spcBef>
            </a:pPr>
            <a:r>
              <a:rPr lang="en" sz="3600" dirty="0"/>
              <a:t>Otsego County Marketing Leadership</a:t>
            </a:r>
            <a:endParaRPr sz="3600" dirty="0"/>
          </a:p>
        </p:txBody>
      </p:sp>
      <p:pic>
        <p:nvPicPr>
          <p:cNvPr id="2" name="Picture 1" descr="A diagram of a quality of place&#10;&#10;Description automatically generated with medium confidence">
            <a:extLst>
              <a:ext uri="{FF2B5EF4-FFF2-40B4-BE49-F238E27FC236}">
                <a16:creationId xmlns:a16="http://schemas.microsoft.com/office/drawing/2014/main" id="{B532BCED-AA4F-A083-4D6D-8E371EE339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15492" y="594105"/>
            <a:ext cx="11357841" cy="763401"/>
          </a:xfrm>
          <a:prstGeom prst="rect">
            <a:avLst/>
          </a:prstGeom>
        </p:spPr>
        <p:txBody>
          <a:bodyPr spcFirstLastPara="1" vert="horz" wrap="square" lIns="121868" tIns="121868" rIns="121868" bIns="121868" rtlCol="0" anchor="t" anchorCtr="0">
            <a:normAutofit/>
          </a:bodyPr>
          <a:lstStyle/>
          <a:p>
            <a:r>
              <a:rPr lang="en" dirty="0"/>
              <a:t>Marketing &amp; Branding: Purpose	</a:t>
            </a:r>
            <a:endParaRPr dirty="0"/>
          </a:p>
        </p:txBody>
      </p:sp>
      <p:sp>
        <p:nvSpPr>
          <p:cNvPr id="62" name="Google Shape;62;p14"/>
          <p:cNvSpPr txBox="1">
            <a:spLocks noGrp="1"/>
          </p:cNvSpPr>
          <p:nvPr>
            <p:ph type="body" idx="1"/>
          </p:nvPr>
        </p:nvSpPr>
        <p:spPr>
          <a:xfrm>
            <a:off x="415492" y="1537126"/>
            <a:ext cx="11357841" cy="4554014"/>
          </a:xfrm>
          <a:prstGeom prst="rect">
            <a:avLst/>
          </a:prstGeom>
        </p:spPr>
        <p:txBody>
          <a:bodyPr spcFirstLastPara="1" vert="horz" wrap="square" lIns="121868" tIns="121868" rIns="121868" bIns="121868" rtlCol="0" anchor="t" anchorCtr="0">
            <a:normAutofit/>
          </a:bodyPr>
          <a:lstStyle/>
          <a:p>
            <a:pPr marL="0" indent="0">
              <a:buNone/>
            </a:pPr>
            <a:r>
              <a:rPr lang="en" dirty="0"/>
              <a:t>Otsego County is a vibrant place with endless opportunities. In order to fully harness these opportunities, proper branding and marketing must be in place. </a:t>
            </a:r>
            <a:endParaRPr dirty="0"/>
          </a:p>
          <a:p>
            <a:pPr marL="0" indent="0">
              <a:spcBef>
                <a:spcPts val="1600"/>
              </a:spcBef>
              <a:buNone/>
            </a:pPr>
            <a:r>
              <a:rPr lang="en" dirty="0"/>
              <a:t>Many business owners, new and current, struggle with marketing and branding. </a:t>
            </a:r>
          </a:p>
          <a:p>
            <a:pPr marL="0" indent="0">
              <a:buNone/>
            </a:pPr>
            <a:r>
              <a:rPr lang="en" dirty="0"/>
              <a:t>Marketing is not just for retail. Proper marketing techniques can enhance the understanding of quality of place in our county. </a:t>
            </a:r>
          </a:p>
          <a:p>
            <a:pPr marL="0" indent="0">
              <a:buNone/>
            </a:pPr>
            <a:endParaRPr lang="en" dirty="0"/>
          </a:p>
          <a:p>
            <a:pPr marL="342900" indent="-342900">
              <a:buFont typeface="Arial" panose="020B0604020202020204" pitchFamily="34" charset="0"/>
              <a:buChar char="•"/>
            </a:pPr>
            <a:r>
              <a:rPr lang="en" dirty="0"/>
              <a:t>Tourism</a:t>
            </a:r>
          </a:p>
          <a:p>
            <a:pPr marL="342900" indent="-342900">
              <a:buFont typeface="Arial" panose="020B0604020202020204" pitchFamily="34" charset="0"/>
              <a:buChar char="•"/>
            </a:pPr>
            <a:r>
              <a:rPr lang="en" dirty="0"/>
              <a:t>Effective employer branding and marketing to attract potential new employees through communication of benefit packages and perks</a:t>
            </a:r>
          </a:p>
          <a:p>
            <a:pPr marL="342900" indent="-342900">
              <a:buFont typeface="Arial" panose="020B0604020202020204" pitchFamily="34" charset="0"/>
              <a:buChar char="•"/>
            </a:pPr>
            <a:r>
              <a:rPr lang="en" dirty="0"/>
              <a:t>Deliver the message to investors, developers and area decision makers about growth opportunities in our county. </a:t>
            </a:r>
          </a:p>
          <a:p>
            <a:pPr marL="0" indent="0">
              <a:spcBef>
                <a:spcPts val="1600"/>
              </a:spcBef>
              <a:spcAft>
                <a:spcPts val="1600"/>
              </a:spcAft>
              <a:buNone/>
            </a:pPr>
            <a:r>
              <a:rPr lang="en" dirty="0"/>
              <a:t>Our point and purpose is to deliver a complimentary educational module so business owners and employers are well positioned to thrive in this ever changing economy.</a:t>
            </a:r>
          </a:p>
          <a:p>
            <a:pPr marL="0" indent="0">
              <a:spcBef>
                <a:spcPts val="1600"/>
              </a:spcBef>
              <a:spcAft>
                <a:spcPts val="1600"/>
              </a:spcAft>
              <a:buNone/>
            </a:pPr>
            <a:endParaRPr lang="en-US" dirty="0"/>
          </a:p>
          <a:p>
            <a:pPr marL="0" indent="0">
              <a:spcBef>
                <a:spcPts val="1600"/>
              </a:spcBef>
              <a:spcAft>
                <a:spcPts val="1600"/>
              </a:spcAft>
              <a:buNone/>
            </a:pPr>
            <a:endParaRPr dirty="0"/>
          </a:p>
        </p:txBody>
      </p:sp>
      <p:pic>
        <p:nvPicPr>
          <p:cNvPr id="3" name="Picture 2" descr="A diagram of a quality of place&#10;&#10;Description automatically generated with medium confidence">
            <a:extLst>
              <a:ext uri="{FF2B5EF4-FFF2-40B4-BE49-F238E27FC236}">
                <a16:creationId xmlns:a16="http://schemas.microsoft.com/office/drawing/2014/main" id="{A4529E2F-25DF-F86C-CAC4-C3427214FD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415492" y="594105"/>
            <a:ext cx="11357841" cy="763401"/>
          </a:xfrm>
          <a:prstGeom prst="rect">
            <a:avLst/>
          </a:prstGeom>
        </p:spPr>
        <p:txBody>
          <a:bodyPr spcFirstLastPara="1" vert="horz" wrap="square" lIns="121868" tIns="121868" rIns="121868" bIns="121868" rtlCol="0" anchor="t" anchorCtr="0">
            <a:normAutofit/>
          </a:bodyPr>
          <a:lstStyle/>
          <a:p>
            <a:r>
              <a:rPr lang="en"/>
              <a:t>Exhibit A: Flyers on Trial</a:t>
            </a:r>
            <a:endParaRPr dirty="0"/>
          </a:p>
        </p:txBody>
      </p:sp>
      <p:pic>
        <p:nvPicPr>
          <p:cNvPr id="68" name="Google Shape;68;p15"/>
          <p:cNvPicPr preferRelativeResize="0"/>
          <p:nvPr/>
        </p:nvPicPr>
        <p:blipFill>
          <a:blip r:embed="rId3">
            <a:alphaModFix/>
          </a:blip>
          <a:stretch>
            <a:fillRect/>
          </a:stretch>
        </p:blipFill>
        <p:spPr>
          <a:xfrm>
            <a:off x="2741612" y="1447800"/>
            <a:ext cx="5093308" cy="5093308"/>
          </a:xfrm>
          <a:prstGeom prst="rect">
            <a:avLst/>
          </a:prstGeom>
          <a:noFill/>
          <a:ln>
            <a:noFill/>
          </a:ln>
        </p:spPr>
      </p:pic>
      <p:pic>
        <p:nvPicPr>
          <p:cNvPr id="3" name="Picture 2" descr="A diagram of a quality of place&#10;&#10;Description automatically generated with medium confidence">
            <a:extLst>
              <a:ext uri="{FF2B5EF4-FFF2-40B4-BE49-F238E27FC236}">
                <a16:creationId xmlns:a16="http://schemas.microsoft.com/office/drawing/2014/main" id="{2491CB56-1617-3FD3-9122-1A68D88810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4" name="Google Shape;68;p15">
            <a:extLst>
              <a:ext uri="{FF2B5EF4-FFF2-40B4-BE49-F238E27FC236}">
                <a16:creationId xmlns:a16="http://schemas.microsoft.com/office/drawing/2014/main" id="{64E2A656-B644-42B9-6255-0DCA6F03E005}"/>
              </a:ext>
            </a:extLst>
          </p:cNvPr>
          <p:cNvPicPr preferRelativeResize="0"/>
          <p:nvPr/>
        </p:nvPicPr>
        <p:blipFill>
          <a:blip r:embed="rId3">
            <a:alphaModFix/>
          </a:blip>
          <a:stretch>
            <a:fillRect/>
          </a:stretch>
        </p:blipFill>
        <p:spPr>
          <a:xfrm>
            <a:off x="3547758" y="1524000"/>
            <a:ext cx="5093308" cy="5093308"/>
          </a:xfrm>
          <a:prstGeom prst="rect">
            <a:avLst/>
          </a:prstGeom>
          <a:noFill/>
          <a:ln>
            <a:noFill/>
          </a:ln>
        </p:spPr>
      </p:pic>
      <p:sp>
        <p:nvSpPr>
          <p:cNvPr id="73" name="Google Shape;73;p16"/>
          <p:cNvSpPr txBox="1">
            <a:spLocks noGrp="1"/>
          </p:cNvSpPr>
          <p:nvPr>
            <p:ph type="title"/>
          </p:nvPr>
        </p:nvSpPr>
        <p:spPr>
          <a:xfrm>
            <a:off x="415492" y="594105"/>
            <a:ext cx="11357841" cy="763401"/>
          </a:xfrm>
          <a:prstGeom prst="rect">
            <a:avLst/>
          </a:prstGeom>
        </p:spPr>
        <p:txBody>
          <a:bodyPr spcFirstLastPara="1" vert="horz" wrap="square" lIns="121868" tIns="121868" rIns="121868" bIns="121868" rtlCol="0" anchor="t" anchorCtr="0">
            <a:normAutofit/>
          </a:bodyPr>
          <a:lstStyle/>
          <a:p>
            <a:r>
              <a:rPr lang="en"/>
              <a:t>What’s wrong with this picture?</a:t>
            </a:r>
            <a:endParaRPr dirty="0"/>
          </a:p>
        </p:txBody>
      </p:sp>
      <p:pic>
        <p:nvPicPr>
          <p:cNvPr id="3" name="Picture 2" descr="A diagram of a quality of place&#10;&#10;Description automatically generated with medium confidence">
            <a:extLst>
              <a:ext uri="{FF2B5EF4-FFF2-40B4-BE49-F238E27FC236}">
                <a16:creationId xmlns:a16="http://schemas.microsoft.com/office/drawing/2014/main" id="{A0A064EC-67E2-0DB4-F1D4-B941B7C8D3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
        <p:nvSpPr>
          <p:cNvPr id="5" name="Oval 4">
            <a:extLst>
              <a:ext uri="{FF2B5EF4-FFF2-40B4-BE49-F238E27FC236}">
                <a16:creationId xmlns:a16="http://schemas.microsoft.com/office/drawing/2014/main" id="{A49F36DC-1D6F-D60E-7563-DD4049BB02FE}"/>
              </a:ext>
            </a:extLst>
          </p:cNvPr>
          <p:cNvSpPr/>
          <p:nvPr/>
        </p:nvSpPr>
        <p:spPr>
          <a:xfrm rot="21061381">
            <a:off x="4424066" y="2972724"/>
            <a:ext cx="914400" cy="303400"/>
          </a:xfrm>
          <a:prstGeom prst="ellipse">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 name="Oval 5">
            <a:extLst>
              <a:ext uri="{FF2B5EF4-FFF2-40B4-BE49-F238E27FC236}">
                <a16:creationId xmlns:a16="http://schemas.microsoft.com/office/drawing/2014/main" id="{96397775-D2C6-CA04-52B8-BE1618F07EF2}"/>
              </a:ext>
            </a:extLst>
          </p:cNvPr>
          <p:cNvSpPr/>
          <p:nvPr/>
        </p:nvSpPr>
        <p:spPr>
          <a:xfrm rot="20768262">
            <a:off x="3810046" y="2422990"/>
            <a:ext cx="3428549" cy="482074"/>
          </a:xfrm>
          <a:prstGeom prst="ellipse">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 name="Oval 6">
            <a:extLst>
              <a:ext uri="{FF2B5EF4-FFF2-40B4-BE49-F238E27FC236}">
                <a16:creationId xmlns:a16="http://schemas.microsoft.com/office/drawing/2014/main" id="{296C5FC8-11DC-9CCA-19D3-B341328621A8}"/>
              </a:ext>
            </a:extLst>
          </p:cNvPr>
          <p:cNvSpPr/>
          <p:nvPr/>
        </p:nvSpPr>
        <p:spPr>
          <a:xfrm rot="20668430">
            <a:off x="4364630" y="4492282"/>
            <a:ext cx="3712000" cy="303400"/>
          </a:xfrm>
          <a:prstGeom prst="ellipse">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8" name="Oval 7">
            <a:extLst>
              <a:ext uri="{FF2B5EF4-FFF2-40B4-BE49-F238E27FC236}">
                <a16:creationId xmlns:a16="http://schemas.microsoft.com/office/drawing/2014/main" id="{56B44D75-7F60-2A96-E12E-05E720E9F37F}"/>
              </a:ext>
            </a:extLst>
          </p:cNvPr>
          <p:cNvSpPr/>
          <p:nvPr/>
        </p:nvSpPr>
        <p:spPr>
          <a:xfrm rot="20592152">
            <a:off x="6420038" y="5001490"/>
            <a:ext cx="1759542" cy="303400"/>
          </a:xfrm>
          <a:prstGeom prst="ellipse">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 name="Oval 8">
            <a:extLst>
              <a:ext uri="{FF2B5EF4-FFF2-40B4-BE49-F238E27FC236}">
                <a16:creationId xmlns:a16="http://schemas.microsoft.com/office/drawing/2014/main" id="{394F0BB3-592D-6619-A3DE-7B6EF7A0B1CA}"/>
              </a:ext>
            </a:extLst>
          </p:cNvPr>
          <p:cNvSpPr/>
          <p:nvPr/>
        </p:nvSpPr>
        <p:spPr>
          <a:xfrm rot="21061381">
            <a:off x="7948316" y="6044899"/>
            <a:ext cx="914400" cy="726702"/>
          </a:xfrm>
          <a:prstGeom prst="ellipse">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0" name="Oval 9">
            <a:extLst>
              <a:ext uri="{FF2B5EF4-FFF2-40B4-BE49-F238E27FC236}">
                <a16:creationId xmlns:a16="http://schemas.microsoft.com/office/drawing/2014/main" id="{7F905AA2-3A0F-48D0-C6D6-42595D249F31}"/>
              </a:ext>
            </a:extLst>
          </p:cNvPr>
          <p:cNvSpPr/>
          <p:nvPr/>
        </p:nvSpPr>
        <p:spPr>
          <a:xfrm rot="21061381">
            <a:off x="6541103" y="3365597"/>
            <a:ext cx="995846" cy="726702"/>
          </a:xfrm>
          <a:prstGeom prst="ellipse">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415492" y="594105"/>
            <a:ext cx="11357841" cy="763401"/>
          </a:xfrm>
          <a:prstGeom prst="rect">
            <a:avLst/>
          </a:prstGeom>
        </p:spPr>
        <p:txBody>
          <a:bodyPr spcFirstLastPara="1" vert="horz" wrap="square" lIns="121868" tIns="121868" rIns="121868" bIns="121868" rtlCol="0" anchor="t" anchorCtr="0">
            <a:normAutofit/>
          </a:bodyPr>
          <a:lstStyle/>
          <a:p>
            <a:r>
              <a:rPr lang="en" dirty="0"/>
              <a:t>Marketing Principles for Otsego County</a:t>
            </a:r>
            <a:endParaRPr dirty="0"/>
          </a:p>
        </p:txBody>
      </p:sp>
      <p:sp>
        <p:nvSpPr>
          <p:cNvPr id="80" name="Google Shape;80;p17"/>
          <p:cNvSpPr txBox="1">
            <a:spLocks noGrp="1"/>
          </p:cNvSpPr>
          <p:nvPr>
            <p:ph type="body" idx="1"/>
          </p:nvPr>
        </p:nvSpPr>
        <p:spPr>
          <a:xfrm>
            <a:off x="608012" y="1905000"/>
            <a:ext cx="8991600" cy="4101674"/>
          </a:xfrm>
          <a:prstGeom prst="rect">
            <a:avLst/>
          </a:prstGeom>
        </p:spPr>
        <p:txBody>
          <a:bodyPr spcFirstLastPara="1" vert="horz" wrap="square" lIns="121868" tIns="121868" rIns="121868" bIns="121868" rtlCol="0" anchor="t" anchorCtr="0">
            <a:normAutofit/>
          </a:bodyPr>
          <a:lstStyle/>
          <a:p>
            <a:pPr marL="0" indent="0">
              <a:buNone/>
            </a:pPr>
            <a:r>
              <a:rPr lang="en" dirty="0">
                <a:latin typeface="Arial" panose="020B0604020202020204" pitchFamily="34" charset="0"/>
                <a:cs typeface="Arial" panose="020B0604020202020204" pitchFamily="34" charset="0"/>
              </a:rPr>
              <a:t>Marketing is the tide that raises all ships. </a:t>
            </a:r>
            <a:endParaRPr dirty="0">
              <a:latin typeface="Arial" panose="020B0604020202020204" pitchFamily="34" charset="0"/>
              <a:cs typeface="Arial" panose="020B0604020202020204" pitchFamily="34" charset="0"/>
            </a:endParaRPr>
          </a:p>
          <a:p>
            <a:pPr marL="0" indent="0">
              <a:spcBef>
                <a:spcPts val="1600"/>
              </a:spcBef>
              <a:buNone/>
            </a:pPr>
            <a:r>
              <a:rPr lang="en" dirty="0">
                <a:latin typeface="Arial" panose="020B0604020202020204" pitchFamily="34" charset="0"/>
                <a:cs typeface="Arial" panose="020B0604020202020204" pitchFamily="34" charset="0"/>
              </a:rPr>
              <a:t>Many times we see marketing efforts fall flat. Efforts are in silos, and commonality and collaboration amongst communities and entities is not present. </a:t>
            </a:r>
            <a:endParaRPr dirty="0">
              <a:latin typeface="Arial" panose="020B0604020202020204" pitchFamily="34" charset="0"/>
              <a:cs typeface="Arial" panose="020B0604020202020204" pitchFamily="34" charset="0"/>
            </a:endParaRPr>
          </a:p>
          <a:p>
            <a:pPr marL="0" indent="0">
              <a:spcBef>
                <a:spcPts val="1600"/>
              </a:spcBef>
              <a:spcAft>
                <a:spcPts val="1600"/>
              </a:spcAft>
              <a:buNone/>
            </a:pPr>
            <a:r>
              <a:rPr lang="en" dirty="0">
                <a:latin typeface="Arial" panose="020B0604020202020204" pitchFamily="34" charset="0"/>
                <a:cs typeface="Arial" panose="020B0604020202020204" pitchFamily="34" charset="0"/>
              </a:rPr>
              <a:t>Effective marketing can be a catalyst to drive change, encourage working together, and to stimulate the local economy.</a:t>
            </a:r>
            <a:endParaRPr dirty="0">
              <a:latin typeface="Arial" panose="020B0604020202020204" pitchFamily="34" charset="0"/>
              <a:cs typeface="Arial" panose="020B0604020202020204" pitchFamily="34" charset="0"/>
            </a:endParaRPr>
          </a:p>
        </p:txBody>
      </p:sp>
      <p:pic>
        <p:nvPicPr>
          <p:cNvPr id="3" name="Picture 2" descr="A diagram of a quality of place&#10;&#10;Description automatically generated with medium confidence">
            <a:extLst>
              <a:ext uri="{FF2B5EF4-FFF2-40B4-BE49-F238E27FC236}">
                <a16:creationId xmlns:a16="http://schemas.microsoft.com/office/drawing/2014/main" id="{A2D1412F-38AD-E9B7-E10D-1DF92023D6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415492" y="594105"/>
            <a:ext cx="11357841" cy="763401"/>
          </a:xfrm>
          <a:prstGeom prst="rect">
            <a:avLst/>
          </a:prstGeom>
        </p:spPr>
        <p:txBody>
          <a:bodyPr spcFirstLastPara="1" vert="horz" wrap="square" lIns="121868" tIns="121868" rIns="121868" bIns="121868" rtlCol="0" anchor="t" anchorCtr="0">
            <a:normAutofit/>
          </a:bodyPr>
          <a:lstStyle/>
          <a:p>
            <a:r>
              <a:rPr lang="en" dirty="0"/>
              <a:t>Modules In the Learning Process</a:t>
            </a:r>
            <a:endParaRPr dirty="0"/>
          </a:p>
        </p:txBody>
      </p:sp>
      <p:sp>
        <p:nvSpPr>
          <p:cNvPr id="86" name="Google Shape;86;p18"/>
          <p:cNvSpPr txBox="1">
            <a:spLocks noGrp="1"/>
          </p:cNvSpPr>
          <p:nvPr>
            <p:ph type="body" idx="1"/>
          </p:nvPr>
        </p:nvSpPr>
        <p:spPr>
          <a:xfrm>
            <a:off x="415491" y="1761111"/>
            <a:ext cx="11357841" cy="4554014"/>
          </a:xfrm>
          <a:prstGeom prst="rect">
            <a:avLst/>
          </a:prstGeom>
        </p:spPr>
        <p:txBody>
          <a:bodyPr spcFirstLastPara="1" vert="horz" wrap="square" lIns="121868" tIns="121868" rIns="121868" bIns="121868" rtlCol="0" anchor="t" anchorCtr="0">
            <a:normAutofit/>
          </a:bodyPr>
          <a:lstStyle/>
          <a:p>
            <a:pPr>
              <a:lnSpc>
                <a:spcPct val="110000"/>
              </a:lnSpc>
            </a:pPr>
            <a:r>
              <a:rPr lang="en-US" b="1" dirty="0">
                <a:latin typeface="Arial" panose="020B0604020202020204" pitchFamily="34" charset="0"/>
                <a:cs typeface="Arial" panose="020B0604020202020204" pitchFamily="34" charset="0"/>
              </a:rPr>
              <a:t>Basics</a:t>
            </a:r>
          </a:p>
          <a:p>
            <a:pPr lvl="1">
              <a:lnSpc>
                <a:spcPct val="110000"/>
              </a:lnSpc>
            </a:pPr>
            <a:r>
              <a:rPr lang="en-US" sz="2000" dirty="0">
                <a:latin typeface="Arial" panose="020B0604020202020204" pitchFamily="34" charset="0"/>
                <a:cs typeface="Arial" panose="020B0604020202020204" pitchFamily="34" charset="0"/>
              </a:rPr>
              <a:t>Who, What, When, Where, Why and How</a:t>
            </a:r>
          </a:p>
          <a:p>
            <a:pPr>
              <a:lnSpc>
                <a:spcPct val="110000"/>
              </a:lnSpc>
            </a:pPr>
            <a:r>
              <a:rPr lang="en-US" b="1" dirty="0">
                <a:latin typeface="Arial" panose="020B0604020202020204" pitchFamily="34" charset="0"/>
                <a:cs typeface="Arial" panose="020B0604020202020204" pitchFamily="34" charset="0"/>
              </a:rPr>
              <a:t>Strategy</a:t>
            </a:r>
          </a:p>
          <a:p>
            <a:pPr lvl="1">
              <a:lnSpc>
                <a:spcPct val="110000"/>
              </a:lnSpc>
            </a:pPr>
            <a:r>
              <a:rPr lang="en-US" sz="2000" dirty="0">
                <a:latin typeface="Arial" panose="020B0604020202020204" pitchFamily="34" charset="0"/>
                <a:cs typeface="Arial" panose="020B0604020202020204" pitchFamily="34" charset="0"/>
              </a:rPr>
              <a:t>Effectiveness, Budget, Target Market, Appeal, Location/Radius and Human Component</a:t>
            </a:r>
          </a:p>
          <a:p>
            <a:pPr>
              <a:lnSpc>
                <a:spcPct val="110000"/>
              </a:lnSpc>
            </a:pPr>
            <a:r>
              <a:rPr lang="en-US" b="1" dirty="0">
                <a:latin typeface="Arial" panose="020B0604020202020204" pitchFamily="34" charset="0"/>
                <a:cs typeface="Arial" panose="020B0604020202020204" pitchFamily="34" charset="0"/>
              </a:rPr>
              <a:t>Implementation</a:t>
            </a:r>
          </a:p>
          <a:p>
            <a:pPr lvl="1">
              <a:lnSpc>
                <a:spcPct val="110000"/>
              </a:lnSpc>
            </a:pPr>
            <a:r>
              <a:rPr lang="en-US" sz="2000" dirty="0">
                <a:latin typeface="Arial" panose="020B0604020202020204" pitchFamily="34" charset="0"/>
                <a:cs typeface="Arial" panose="020B0604020202020204" pitchFamily="34" charset="0"/>
              </a:rPr>
              <a:t>Social Media, Print Marketing, Flyers, Websites, Misc.</a:t>
            </a:r>
          </a:p>
          <a:p>
            <a:pPr>
              <a:lnSpc>
                <a:spcPct val="110000"/>
              </a:lnSpc>
            </a:pPr>
            <a:r>
              <a:rPr lang="en-US" b="1" dirty="0">
                <a:latin typeface="Arial" panose="020B0604020202020204" pitchFamily="34" charset="0"/>
                <a:cs typeface="Arial" panose="020B0604020202020204" pitchFamily="34" charset="0"/>
              </a:rPr>
              <a:t>Execution</a:t>
            </a:r>
          </a:p>
          <a:p>
            <a:pPr lvl="1">
              <a:lnSpc>
                <a:spcPct val="110000"/>
              </a:lnSpc>
            </a:pPr>
            <a:r>
              <a:rPr lang="en-US" sz="2000" dirty="0">
                <a:latin typeface="Arial" panose="020B0604020202020204" pitchFamily="34" charset="0"/>
                <a:cs typeface="Arial" panose="020B0604020202020204" pitchFamily="34" charset="0"/>
              </a:rPr>
              <a:t>Can be hosted by community organizations, including OCC. </a:t>
            </a:r>
            <a:endParaRPr sz="2000" dirty="0">
              <a:latin typeface="Arial" panose="020B0604020202020204" pitchFamily="34" charset="0"/>
              <a:cs typeface="Arial" panose="020B0604020202020204" pitchFamily="34" charset="0"/>
            </a:endParaRPr>
          </a:p>
          <a:p>
            <a:pPr marL="0" indent="0">
              <a:lnSpc>
                <a:spcPct val="110000"/>
              </a:lnSpc>
              <a:spcBef>
                <a:spcPts val="1600"/>
              </a:spcBef>
              <a:spcAft>
                <a:spcPts val="1600"/>
              </a:spcAft>
              <a:buNone/>
            </a:pPr>
            <a:r>
              <a:rPr lang="en" dirty="0">
                <a:latin typeface="Arial" panose="020B0604020202020204" pitchFamily="34" charset="0"/>
                <a:cs typeface="Arial" panose="020B0604020202020204" pitchFamily="34" charset="0"/>
              </a:rPr>
              <a:t>Think of marketing as telling your story while getting others interested in what it entails. </a:t>
            </a:r>
            <a:endParaRPr dirty="0">
              <a:latin typeface="Arial" panose="020B0604020202020204" pitchFamily="34" charset="0"/>
              <a:cs typeface="Arial" panose="020B0604020202020204" pitchFamily="34" charset="0"/>
            </a:endParaRPr>
          </a:p>
        </p:txBody>
      </p:sp>
      <p:pic>
        <p:nvPicPr>
          <p:cNvPr id="3" name="Picture 2" descr="A diagram of a quality of place&#10;&#10;Description automatically generated with medium confidence">
            <a:extLst>
              <a:ext uri="{FF2B5EF4-FFF2-40B4-BE49-F238E27FC236}">
                <a16:creationId xmlns:a16="http://schemas.microsoft.com/office/drawing/2014/main" id="{2692F833-4C25-1EB8-E9D8-C11E4207B8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7010400" cy="1066800"/>
          </a:xfrm>
        </p:spPr>
        <p:txBody>
          <a:bodyPr/>
          <a:lstStyle/>
          <a:p>
            <a:r>
              <a:rPr lang="en-US" dirty="0"/>
              <a:t>Workforce Development,</a:t>
            </a:r>
            <a:br>
              <a:rPr lang="en-US" dirty="0"/>
            </a:br>
            <a:r>
              <a:rPr lang="en-US" dirty="0"/>
              <a:t>Attraction and Retention </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Collaboration between Leaders</a:t>
            </a:r>
          </a:p>
          <a:p>
            <a:r>
              <a:rPr lang="en-US" dirty="0">
                <a:latin typeface="Arial" panose="020B0604020202020204" pitchFamily="34" charset="0"/>
                <a:cs typeface="Arial" panose="020B0604020202020204" pitchFamily="34" charset="0"/>
              </a:rPr>
              <a:t> Highlight current programs</a:t>
            </a:r>
          </a:p>
          <a:p>
            <a:pPr lvl="1"/>
            <a:r>
              <a:rPr lang="en-US" sz="2000" dirty="0">
                <a:latin typeface="Arial" panose="020B0604020202020204" pitchFamily="34" charset="0"/>
                <a:cs typeface="Arial" panose="020B0604020202020204" pitchFamily="34" charset="0"/>
              </a:rPr>
              <a:t>Education</a:t>
            </a:r>
          </a:p>
          <a:p>
            <a:pPr lvl="1"/>
            <a:r>
              <a:rPr lang="en-US" sz="2000" dirty="0">
                <a:latin typeface="Arial" panose="020B0604020202020204" pitchFamily="34" charset="0"/>
                <a:cs typeface="Arial" panose="020B0604020202020204" pitchFamily="34" charset="0"/>
              </a:rPr>
              <a:t>Education repayment</a:t>
            </a:r>
          </a:p>
          <a:p>
            <a:pPr lvl="1"/>
            <a:r>
              <a:rPr lang="en-US" sz="2000" dirty="0">
                <a:latin typeface="Arial" panose="020B0604020202020204" pitchFamily="34" charset="0"/>
                <a:cs typeface="Arial" panose="020B0604020202020204" pitchFamily="34" charset="0"/>
              </a:rPr>
              <a:t>Attracting </a:t>
            </a:r>
          </a:p>
          <a:p>
            <a:pPr lvl="1"/>
            <a:r>
              <a:rPr lang="en-US" sz="2000" dirty="0">
                <a:latin typeface="Arial" panose="020B0604020202020204" pitchFamily="34" charset="0"/>
                <a:cs typeface="Arial" panose="020B0604020202020204" pitchFamily="34" charset="0"/>
              </a:rPr>
              <a:t>Training</a:t>
            </a:r>
          </a:p>
          <a:p>
            <a:pPr lvl="1"/>
            <a:r>
              <a:rPr lang="en-US" sz="2000" dirty="0">
                <a:latin typeface="Arial" panose="020B0604020202020204" pitchFamily="34" charset="0"/>
                <a:cs typeface="Arial" panose="020B0604020202020204" pitchFamily="34" charset="0"/>
              </a:rPr>
              <a:t>Re-training</a:t>
            </a:r>
          </a:p>
          <a:p>
            <a:endParaRPr lang="en-US" dirty="0"/>
          </a:p>
        </p:txBody>
      </p:sp>
      <p:pic>
        <p:nvPicPr>
          <p:cNvPr id="4" name="Picture 3" descr="A diagram of a quality of place&#10;&#10;Description automatically generated with medium confidence">
            <a:extLst>
              <a:ext uri="{FF2B5EF4-FFF2-40B4-BE49-F238E27FC236}">
                <a16:creationId xmlns:a16="http://schemas.microsoft.com/office/drawing/2014/main" id="{9E107505-4599-C45C-6EFA-4F163358DB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277289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416630" y="990600"/>
            <a:ext cx="8041120" cy="853695"/>
          </a:xfrm>
          <a:prstGeom prst="rect">
            <a:avLst/>
          </a:prstGeom>
        </p:spPr>
        <p:txBody>
          <a:bodyPr spcFirstLastPara="1" vert="horz" wrap="square" lIns="121868" tIns="121868" rIns="121868" bIns="121868" rtlCol="0" anchor="t" anchorCtr="0">
            <a:normAutofit fontScale="90000"/>
          </a:bodyPr>
          <a:lstStyle/>
          <a:p>
            <a:pPr>
              <a:lnSpc>
                <a:spcPct val="110000"/>
              </a:lnSpc>
            </a:pPr>
            <a:r>
              <a:rPr lang="en" dirty="0"/>
              <a:t>The rug that really ties the room together…</a:t>
            </a:r>
            <a:endParaRPr dirty="0"/>
          </a:p>
        </p:txBody>
      </p:sp>
      <p:sp>
        <p:nvSpPr>
          <p:cNvPr id="128" name="Google Shape;128;p25"/>
          <p:cNvSpPr txBox="1">
            <a:spLocks noGrp="1"/>
          </p:cNvSpPr>
          <p:nvPr>
            <p:ph type="body" idx="1"/>
          </p:nvPr>
        </p:nvSpPr>
        <p:spPr>
          <a:xfrm>
            <a:off x="416630" y="2438400"/>
            <a:ext cx="9031720" cy="3644474"/>
          </a:xfrm>
          <a:prstGeom prst="rect">
            <a:avLst/>
          </a:prstGeom>
        </p:spPr>
        <p:txBody>
          <a:bodyPr spcFirstLastPara="1" vert="horz" wrap="square" lIns="121868" tIns="121868" rIns="121868" bIns="121868" rtlCol="0" anchor="t" anchorCtr="0">
            <a:normAutofit lnSpcReduction="10000"/>
          </a:bodyPr>
          <a:lstStyle/>
          <a:p>
            <a:pPr marL="0" indent="0">
              <a:lnSpc>
                <a:spcPct val="110000"/>
              </a:lnSpc>
              <a:buNone/>
            </a:pPr>
            <a:r>
              <a:rPr lang="en" dirty="0"/>
              <a:t>Proper marketing is the linchpin of overall economic development. The trickle down effects of proper marketing will drive the forces behind workforce development and retention, push assets towards housing, tackle the funding debacle when it comes to childcare, and benefit infrastructure improvements. It will also present Otsego county as a prime place to visit and settle. </a:t>
            </a:r>
            <a:endParaRPr dirty="0"/>
          </a:p>
          <a:p>
            <a:pPr marL="0" indent="0">
              <a:lnSpc>
                <a:spcPct val="110000"/>
              </a:lnSpc>
              <a:spcBef>
                <a:spcPts val="1600"/>
              </a:spcBef>
              <a:spcAft>
                <a:spcPts val="1600"/>
              </a:spcAft>
              <a:buNone/>
            </a:pPr>
            <a:r>
              <a:rPr lang="en" dirty="0"/>
              <a:t>Having available marketing courses throughout the county benefits all.    From the freshman start up to the legacy farm, marketing is a primary driver. When people are properly educated on the topic, it will push economic activities for years to come, improving quality of place.</a:t>
            </a:r>
            <a:endParaRPr dirty="0"/>
          </a:p>
        </p:txBody>
      </p:sp>
      <p:pic>
        <p:nvPicPr>
          <p:cNvPr id="2050" name="Picture 2" descr="The Dude - YouTube">
            <a:extLst>
              <a:ext uri="{FF2B5EF4-FFF2-40B4-BE49-F238E27FC236}">
                <a16:creationId xmlns:a16="http://schemas.microsoft.com/office/drawing/2014/main" id="{2CDBD607-E18C-B142-764F-9E0D85BE8D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1603" y="2819400"/>
            <a:ext cx="2590800" cy="2667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descr="A diagram of a quality of place&#10;&#10;Description automatically generated with medium confidence">
            <a:extLst>
              <a:ext uri="{FF2B5EF4-FFF2-40B4-BE49-F238E27FC236}">
                <a16:creationId xmlns:a16="http://schemas.microsoft.com/office/drawing/2014/main" id="{610C96D1-F952-626B-361B-2CDC8F48A9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CF5AF9C-E68E-E53C-770A-96972C0C8EDD}"/>
              </a:ext>
              <a:ext uri="{C183D7F6-B498-43B3-948B-1728B52AA6E4}">
                <adec:decorative xmlns:adec="http://schemas.microsoft.com/office/drawing/2017/decorative" val="1"/>
              </a:ext>
            </a:extLst>
          </p:cNvPr>
          <p:cNvSpPr/>
          <p:nvPr/>
        </p:nvSpPr>
        <p:spPr>
          <a:xfrm>
            <a:off x="4570412" y="611232"/>
            <a:ext cx="2127261" cy="208068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80" name="Oval 79">
            <a:extLst>
              <a:ext uri="{FF2B5EF4-FFF2-40B4-BE49-F238E27FC236}">
                <a16:creationId xmlns:a16="http://schemas.microsoft.com/office/drawing/2014/main" id="{9CD1768A-EC26-4C6A-A57C-E2300589049F}"/>
              </a:ext>
              <a:ext uri="{C183D7F6-B498-43B3-948B-1728B52AA6E4}">
                <adec:decorative xmlns:adec="http://schemas.microsoft.com/office/drawing/2017/decorative" val="1"/>
              </a:ext>
            </a:extLst>
          </p:cNvPr>
          <p:cNvSpPr/>
          <p:nvPr/>
        </p:nvSpPr>
        <p:spPr>
          <a:xfrm>
            <a:off x="6198040" y="4465274"/>
            <a:ext cx="1979484" cy="1979484"/>
          </a:xfrm>
          <a:prstGeom prst="ellipse">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79" name="Oval 78">
            <a:extLst>
              <a:ext uri="{FF2B5EF4-FFF2-40B4-BE49-F238E27FC236}">
                <a16:creationId xmlns:a16="http://schemas.microsoft.com/office/drawing/2014/main" id="{99530F13-2430-4DB9-9637-7708CFDD87D8}"/>
              </a:ext>
              <a:ext uri="{C183D7F6-B498-43B3-948B-1728B52AA6E4}">
                <adec:decorative xmlns:adec="http://schemas.microsoft.com/office/drawing/2017/decorative" val="1"/>
              </a:ext>
            </a:extLst>
          </p:cNvPr>
          <p:cNvSpPr/>
          <p:nvPr/>
        </p:nvSpPr>
        <p:spPr>
          <a:xfrm>
            <a:off x="6580996" y="2332923"/>
            <a:ext cx="1979484" cy="1979484"/>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78" name="Oval 77">
            <a:extLst>
              <a:ext uri="{FF2B5EF4-FFF2-40B4-BE49-F238E27FC236}">
                <a16:creationId xmlns:a16="http://schemas.microsoft.com/office/drawing/2014/main" id="{A4F69744-BE77-4CA9-862A-54E574EE8336}"/>
              </a:ext>
              <a:ext uri="{C183D7F6-B498-43B3-948B-1728B52AA6E4}">
                <adec:decorative xmlns:adec="http://schemas.microsoft.com/office/drawing/2017/decorative" val="1"/>
              </a:ext>
            </a:extLst>
          </p:cNvPr>
          <p:cNvSpPr/>
          <p:nvPr/>
        </p:nvSpPr>
        <p:spPr>
          <a:xfrm>
            <a:off x="2953410" y="4415585"/>
            <a:ext cx="1979484" cy="1979484"/>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77" name="Oval 76">
            <a:extLst>
              <a:ext uri="{FF2B5EF4-FFF2-40B4-BE49-F238E27FC236}">
                <a16:creationId xmlns:a16="http://schemas.microsoft.com/office/drawing/2014/main" id="{D8B7D5AE-8D15-48A8-BF79-863756AB2273}"/>
              </a:ext>
              <a:ext uri="{C183D7F6-B498-43B3-948B-1728B52AA6E4}">
                <adec:decorative xmlns:adec="http://schemas.microsoft.com/office/drawing/2017/decorative" val="1"/>
              </a:ext>
            </a:extLst>
          </p:cNvPr>
          <p:cNvSpPr/>
          <p:nvPr/>
        </p:nvSpPr>
        <p:spPr>
          <a:xfrm>
            <a:off x="2598890" y="2277795"/>
            <a:ext cx="1979484" cy="1979484"/>
          </a:xfrm>
          <a:prstGeom prst="ellipse">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2" name="Oval 31">
            <a:extLst>
              <a:ext uri="{FF2B5EF4-FFF2-40B4-BE49-F238E27FC236}">
                <a16:creationId xmlns:a16="http://schemas.microsoft.com/office/drawing/2014/main" id="{0E26D681-9D60-4729-9BAF-8F1BC982F3C1}"/>
              </a:ext>
              <a:ext uri="{C183D7F6-B498-43B3-948B-1728B52AA6E4}">
                <adec:decorative xmlns:adec="http://schemas.microsoft.com/office/drawing/2017/decorative" val="1"/>
              </a:ext>
            </a:extLst>
          </p:cNvPr>
          <p:cNvSpPr/>
          <p:nvPr/>
        </p:nvSpPr>
        <p:spPr>
          <a:xfrm>
            <a:off x="3319289" y="1745736"/>
            <a:ext cx="4637467" cy="4637467"/>
          </a:xfrm>
          <a:prstGeom prst="ellipse">
            <a:avLst/>
          </a:prstGeom>
          <a:solidFill>
            <a:schemeClr val="bg1">
              <a:lumMod val="95000"/>
              <a:alpha val="6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113">
              <a:lnSpc>
                <a:spcPct val="90000"/>
              </a:lnSpc>
              <a:spcBef>
                <a:spcPct val="0"/>
              </a:spcBef>
              <a:spcAft>
                <a:spcPct val="35000"/>
              </a:spcAft>
            </a:pPr>
            <a:r>
              <a:rPr lang="en-US" sz="1799" b="1" dirty="0">
                <a:solidFill>
                  <a:schemeClr val="tx1">
                    <a:lumMod val="75000"/>
                    <a:lumOff val="25000"/>
                  </a:schemeClr>
                </a:solidFill>
              </a:rPr>
              <a:t>Marketing /</a:t>
            </a:r>
          </a:p>
          <a:p>
            <a:pPr algn="ctr" defTabSz="622113">
              <a:lnSpc>
                <a:spcPct val="90000"/>
              </a:lnSpc>
              <a:spcBef>
                <a:spcPct val="0"/>
              </a:spcBef>
              <a:spcAft>
                <a:spcPct val="35000"/>
              </a:spcAft>
            </a:pPr>
            <a:r>
              <a:rPr lang="en-US" sz="1799" b="1" dirty="0">
                <a:solidFill>
                  <a:schemeClr val="tx1">
                    <a:lumMod val="75000"/>
                    <a:lumOff val="25000"/>
                  </a:schemeClr>
                </a:solidFill>
              </a:rPr>
              <a:t>Branding</a:t>
            </a:r>
            <a:endParaRPr lang="en-US" sz="1600" dirty="0">
              <a:solidFill>
                <a:schemeClr val="tx1">
                  <a:lumMod val="75000"/>
                  <a:lumOff val="25000"/>
                </a:schemeClr>
              </a:solidFill>
            </a:endParaRPr>
          </a:p>
        </p:txBody>
      </p:sp>
      <p:sp>
        <p:nvSpPr>
          <p:cNvPr id="33" name="Oval 32">
            <a:extLst>
              <a:ext uri="{FF2B5EF4-FFF2-40B4-BE49-F238E27FC236}">
                <a16:creationId xmlns:a16="http://schemas.microsoft.com/office/drawing/2014/main" id="{EFD3B067-A626-42D5-A3BC-823CE088FD62}"/>
              </a:ext>
              <a:ext uri="{C183D7F6-B498-43B3-948B-1728B52AA6E4}">
                <adec:decorative xmlns:adec="http://schemas.microsoft.com/office/drawing/2017/decorative" val="1"/>
              </a:ext>
            </a:extLst>
          </p:cNvPr>
          <p:cNvSpPr/>
          <p:nvPr/>
        </p:nvSpPr>
        <p:spPr>
          <a:xfrm>
            <a:off x="4178696" y="2605143"/>
            <a:ext cx="2918652" cy="29186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1" name="Rectangle 20">
            <a:extLst>
              <a:ext uri="{FF2B5EF4-FFF2-40B4-BE49-F238E27FC236}">
                <a16:creationId xmlns:a16="http://schemas.microsoft.com/office/drawing/2014/main" id="{11D56577-55A5-4AC0-A86E-107F2E113581}"/>
              </a:ext>
            </a:extLst>
          </p:cNvPr>
          <p:cNvSpPr/>
          <p:nvPr/>
        </p:nvSpPr>
        <p:spPr>
          <a:xfrm>
            <a:off x="2886521" y="2704095"/>
            <a:ext cx="1339855" cy="1409184"/>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113">
              <a:lnSpc>
                <a:spcPct val="90000"/>
              </a:lnSpc>
              <a:spcBef>
                <a:spcPct val="0"/>
              </a:spcBef>
              <a:spcAft>
                <a:spcPct val="35000"/>
              </a:spcAft>
            </a:pPr>
            <a:r>
              <a:rPr lang="en-US" sz="1799" b="1" dirty="0">
                <a:solidFill>
                  <a:schemeClr val="tx1">
                    <a:lumMod val="75000"/>
                    <a:lumOff val="25000"/>
                  </a:schemeClr>
                </a:solidFill>
              </a:rPr>
              <a:t>Marketing / Branding</a:t>
            </a:r>
            <a:endParaRPr lang="en-US" sz="1799" dirty="0">
              <a:solidFill>
                <a:schemeClr val="tx1">
                  <a:lumMod val="75000"/>
                  <a:lumOff val="25000"/>
                </a:schemeClr>
              </a:solidFill>
            </a:endParaRPr>
          </a:p>
        </p:txBody>
      </p:sp>
      <p:sp>
        <p:nvSpPr>
          <p:cNvPr id="19" name="Rectangle 18">
            <a:extLst>
              <a:ext uri="{FF2B5EF4-FFF2-40B4-BE49-F238E27FC236}">
                <a16:creationId xmlns:a16="http://schemas.microsoft.com/office/drawing/2014/main" id="{2448265B-D934-4BC5-8F2B-2322214922F8}"/>
              </a:ext>
            </a:extLst>
          </p:cNvPr>
          <p:cNvSpPr/>
          <p:nvPr/>
        </p:nvSpPr>
        <p:spPr>
          <a:xfrm>
            <a:off x="1529655" y="1921321"/>
            <a:ext cx="1079719" cy="683822"/>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113">
              <a:lnSpc>
                <a:spcPct val="90000"/>
              </a:lnSpc>
              <a:spcBef>
                <a:spcPct val="0"/>
              </a:spcBef>
              <a:spcAft>
                <a:spcPct val="35000"/>
              </a:spcAft>
            </a:pPr>
            <a:endParaRPr lang="en-US" sz="1200" b="1" dirty="0">
              <a:solidFill>
                <a:schemeClr val="tx1">
                  <a:lumMod val="75000"/>
                  <a:lumOff val="25000"/>
                </a:schemeClr>
              </a:solidFill>
            </a:endParaRPr>
          </a:p>
          <a:p>
            <a:pPr algn="ctr" defTabSz="622113">
              <a:lnSpc>
                <a:spcPct val="90000"/>
              </a:lnSpc>
              <a:spcBef>
                <a:spcPct val="0"/>
              </a:spcBef>
              <a:spcAft>
                <a:spcPct val="35000"/>
              </a:spcAft>
            </a:pPr>
            <a:br>
              <a:rPr lang="en-US" sz="1200" dirty="0">
                <a:solidFill>
                  <a:schemeClr val="tx1">
                    <a:lumMod val="75000"/>
                    <a:lumOff val="25000"/>
                  </a:schemeClr>
                </a:solidFill>
              </a:rPr>
            </a:br>
            <a:endParaRPr lang="en-US" sz="1200" b="1" dirty="0">
              <a:solidFill>
                <a:schemeClr val="tx1">
                  <a:lumMod val="75000"/>
                  <a:lumOff val="25000"/>
                </a:schemeClr>
              </a:solidFill>
            </a:endParaRPr>
          </a:p>
        </p:txBody>
      </p:sp>
      <p:sp>
        <p:nvSpPr>
          <p:cNvPr id="30" name="Rectangle 29">
            <a:extLst>
              <a:ext uri="{FF2B5EF4-FFF2-40B4-BE49-F238E27FC236}">
                <a16:creationId xmlns:a16="http://schemas.microsoft.com/office/drawing/2014/main" id="{DC6E30C7-762E-4337-B852-3A7938FA969D}"/>
              </a:ext>
            </a:extLst>
          </p:cNvPr>
          <p:cNvSpPr/>
          <p:nvPr/>
        </p:nvSpPr>
        <p:spPr>
          <a:xfrm>
            <a:off x="7134775" y="2704095"/>
            <a:ext cx="1360491" cy="1449980"/>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113">
              <a:lnSpc>
                <a:spcPct val="90000"/>
              </a:lnSpc>
              <a:spcBef>
                <a:spcPct val="0"/>
              </a:spcBef>
              <a:spcAft>
                <a:spcPct val="35000"/>
              </a:spcAft>
            </a:pPr>
            <a:r>
              <a:rPr lang="en-US" sz="1799" b="1" dirty="0">
                <a:solidFill>
                  <a:schemeClr val="tx1">
                    <a:lumMod val="75000"/>
                    <a:lumOff val="25000"/>
                  </a:schemeClr>
                </a:solidFill>
              </a:rPr>
              <a:t>Affordable Childcare</a:t>
            </a:r>
            <a:endParaRPr lang="en-US" sz="1799" dirty="0">
              <a:solidFill>
                <a:schemeClr val="tx1">
                  <a:lumMod val="75000"/>
                  <a:lumOff val="25000"/>
                </a:schemeClr>
              </a:solidFill>
            </a:endParaRPr>
          </a:p>
        </p:txBody>
      </p:sp>
      <p:sp>
        <p:nvSpPr>
          <p:cNvPr id="23" name="Rectangle 22">
            <a:extLst>
              <a:ext uri="{FF2B5EF4-FFF2-40B4-BE49-F238E27FC236}">
                <a16:creationId xmlns:a16="http://schemas.microsoft.com/office/drawing/2014/main" id="{27D54CB4-0066-4140-96B8-95930CD77276}"/>
              </a:ext>
            </a:extLst>
          </p:cNvPr>
          <p:cNvSpPr/>
          <p:nvPr/>
        </p:nvSpPr>
        <p:spPr>
          <a:xfrm>
            <a:off x="2780778" y="2473580"/>
            <a:ext cx="1079719" cy="539859"/>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r" defTabSz="622113">
              <a:lnSpc>
                <a:spcPct val="90000"/>
              </a:lnSpc>
              <a:spcBef>
                <a:spcPct val="0"/>
              </a:spcBef>
              <a:spcAft>
                <a:spcPct val="35000"/>
              </a:spcAft>
            </a:pPr>
            <a:endParaRPr lang="en-US" sz="1200" dirty="0">
              <a:solidFill>
                <a:schemeClr val="tx1">
                  <a:lumMod val="75000"/>
                  <a:lumOff val="25000"/>
                </a:schemeClr>
              </a:solidFill>
            </a:endParaRPr>
          </a:p>
        </p:txBody>
      </p:sp>
      <p:sp>
        <p:nvSpPr>
          <p:cNvPr id="25" name="Rectangle 24">
            <a:extLst>
              <a:ext uri="{FF2B5EF4-FFF2-40B4-BE49-F238E27FC236}">
                <a16:creationId xmlns:a16="http://schemas.microsoft.com/office/drawing/2014/main" id="{BDCA2203-78D4-4184-A8B1-8D6E3C28C889}"/>
              </a:ext>
            </a:extLst>
          </p:cNvPr>
          <p:cNvSpPr/>
          <p:nvPr/>
        </p:nvSpPr>
        <p:spPr>
          <a:xfrm>
            <a:off x="7940900" y="1123034"/>
            <a:ext cx="1486511" cy="1889508"/>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defTabSz="622113">
              <a:lnSpc>
                <a:spcPct val="90000"/>
              </a:lnSpc>
              <a:spcBef>
                <a:spcPct val="0"/>
              </a:spcBef>
              <a:spcAft>
                <a:spcPct val="35000"/>
              </a:spcAft>
            </a:pPr>
            <a:endParaRPr lang="en-US" sz="1300" b="1" dirty="0">
              <a:solidFill>
                <a:schemeClr val="tx1">
                  <a:lumMod val="75000"/>
                  <a:lumOff val="25000"/>
                </a:schemeClr>
              </a:solidFill>
            </a:endParaRPr>
          </a:p>
          <a:p>
            <a:pPr defTabSz="622113">
              <a:lnSpc>
                <a:spcPct val="90000"/>
              </a:lnSpc>
              <a:spcBef>
                <a:spcPct val="0"/>
              </a:spcBef>
              <a:spcAft>
                <a:spcPct val="35000"/>
              </a:spcAft>
            </a:pPr>
            <a:endParaRPr lang="en-US" sz="1200" dirty="0">
              <a:solidFill>
                <a:schemeClr val="tx1">
                  <a:lumMod val="75000"/>
                  <a:lumOff val="25000"/>
                </a:schemeClr>
              </a:solidFill>
            </a:endParaRPr>
          </a:p>
        </p:txBody>
      </p:sp>
      <p:sp>
        <p:nvSpPr>
          <p:cNvPr id="31" name="Rectangle 30">
            <a:extLst>
              <a:ext uri="{FF2B5EF4-FFF2-40B4-BE49-F238E27FC236}">
                <a16:creationId xmlns:a16="http://schemas.microsoft.com/office/drawing/2014/main" id="{DF0C271F-C24A-4E69-9D4E-298D827B8460}"/>
              </a:ext>
            </a:extLst>
          </p:cNvPr>
          <p:cNvSpPr/>
          <p:nvPr/>
        </p:nvSpPr>
        <p:spPr>
          <a:xfrm>
            <a:off x="4972196" y="3084851"/>
            <a:ext cx="1331653" cy="390493"/>
          </a:xfrm>
          <a:prstGeom prst="rect">
            <a:avLst/>
          </a:prstGeom>
          <a:noFill/>
          <a:ln>
            <a:noFill/>
          </a:ln>
        </p:spPr>
        <p:style>
          <a:lnRef idx="2">
            <a:schemeClr val="lt1">
              <a:shade val="8000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algn="ctr" defTabSz="622113">
              <a:lnSpc>
                <a:spcPct val="90000"/>
              </a:lnSpc>
              <a:spcBef>
                <a:spcPct val="0"/>
              </a:spcBef>
              <a:spcAft>
                <a:spcPct val="35000"/>
              </a:spcAft>
            </a:pPr>
            <a:endParaRPr lang="en-US" sz="1200" dirty="0">
              <a:solidFill>
                <a:schemeClr val="tx1">
                  <a:lumMod val="75000"/>
                  <a:lumOff val="25000"/>
                </a:schemeClr>
              </a:solidFill>
            </a:endParaRPr>
          </a:p>
        </p:txBody>
      </p:sp>
      <p:sp>
        <p:nvSpPr>
          <p:cNvPr id="18" name="Rectangle 17">
            <a:extLst>
              <a:ext uri="{FF2B5EF4-FFF2-40B4-BE49-F238E27FC236}">
                <a16:creationId xmlns:a16="http://schemas.microsoft.com/office/drawing/2014/main" id="{99267414-C32D-40FE-972B-255FF1A8576C}"/>
              </a:ext>
            </a:extLst>
          </p:cNvPr>
          <p:cNvSpPr/>
          <p:nvPr/>
        </p:nvSpPr>
        <p:spPr>
          <a:xfrm>
            <a:off x="4765497" y="3718610"/>
            <a:ext cx="1810633" cy="599205"/>
          </a:xfrm>
          <a:prstGeom prst="rect">
            <a:avLst/>
          </a:pr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113">
              <a:lnSpc>
                <a:spcPct val="90000"/>
              </a:lnSpc>
              <a:spcBef>
                <a:spcPct val="0"/>
              </a:spcBef>
              <a:spcAft>
                <a:spcPct val="35000"/>
              </a:spcAft>
            </a:pPr>
            <a:r>
              <a:rPr lang="en-US" sz="1999" b="1" dirty="0">
                <a:solidFill>
                  <a:schemeClr val="tx1">
                    <a:lumMod val="75000"/>
                    <a:lumOff val="25000"/>
                  </a:schemeClr>
                </a:solidFill>
              </a:rPr>
              <a:t>Quality of Place</a:t>
            </a:r>
            <a:endParaRPr lang="en-US" sz="1999" dirty="0">
              <a:solidFill>
                <a:schemeClr val="tx1">
                  <a:lumMod val="75000"/>
                  <a:lumOff val="25000"/>
                </a:schemeClr>
              </a:solidFill>
            </a:endParaRPr>
          </a:p>
        </p:txBody>
      </p:sp>
      <p:sp>
        <p:nvSpPr>
          <p:cNvPr id="24" name="Rectangle 23">
            <a:extLst>
              <a:ext uri="{FF2B5EF4-FFF2-40B4-BE49-F238E27FC236}">
                <a16:creationId xmlns:a16="http://schemas.microsoft.com/office/drawing/2014/main" id="{128E41E6-B0BF-44BC-98F9-F8F486ABC7F1}"/>
              </a:ext>
            </a:extLst>
          </p:cNvPr>
          <p:cNvSpPr/>
          <p:nvPr/>
        </p:nvSpPr>
        <p:spPr>
          <a:xfrm>
            <a:off x="2528844" y="5175493"/>
            <a:ext cx="1079719" cy="53985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r" defTabSz="622113">
              <a:lnSpc>
                <a:spcPct val="90000"/>
              </a:lnSpc>
              <a:spcBef>
                <a:spcPct val="0"/>
              </a:spcBef>
              <a:spcAft>
                <a:spcPct val="35000"/>
              </a:spcAft>
            </a:pPr>
            <a:endParaRPr lang="en-US" sz="1200" dirty="0">
              <a:solidFill>
                <a:schemeClr val="tx1">
                  <a:lumMod val="75000"/>
                  <a:lumOff val="25000"/>
                </a:schemeClr>
              </a:solidFill>
            </a:endParaRPr>
          </a:p>
        </p:txBody>
      </p:sp>
      <p:sp>
        <p:nvSpPr>
          <p:cNvPr id="28" name="Rectangle 27">
            <a:extLst>
              <a:ext uri="{FF2B5EF4-FFF2-40B4-BE49-F238E27FC236}">
                <a16:creationId xmlns:a16="http://schemas.microsoft.com/office/drawing/2014/main" id="{758C1A8A-DB3C-4362-B041-C35C08C0195F}"/>
              </a:ext>
            </a:extLst>
          </p:cNvPr>
          <p:cNvSpPr/>
          <p:nvPr/>
        </p:nvSpPr>
        <p:spPr>
          <a:xfrm>
            <a:off x="7484510" y="5175493"/>
            <a:ext cx="1079719" cy="53985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defTabSz="622113">
              <a:lnSpc>
                <a:spcPct val="90000"/>
              </a:lnSpc>
              <a:spcBef>
                <a:spcPct val="0"/>
              </a:spcBef>
              <a:spcAft>
                <a:spcPct val="35000"/>
              </a:spcAft>
            </a:pPr>
            <a:endParaRPr lang="en-US" sz="1200" dirty="0">
              <a:solidFill>
                <a:schemeClr val="tx1">
                  <a:lumMod val="75000"/>
                  <a:lumOff val="25000"/>
                </a:schemeClr>
              </a:solidFill>
            </a:endParaRPr>
          </a:p>
        </p:txBody>
      </p:sp>
      <p:sp>
        <p:nvSpPr>
          <p:cNvPr id="20" name="Rectangle 19">
            <a:extLst>
              <a:ext uri="{FF2B5EF4-FFF2-40B4-BE49-F238E27FC236}">
                <a16:creationId xmlns:a16="http://schemas.microsoft.com/office/drawing/2014/main" id="{F29B8C93-9BD8-4437-9379-8B7C1D9398C3}"/>
              </a:ext>
            </a:extLst>
          </p:cNvPr>
          <p:cNvSpPr/>
          <p:nvPr/>
        </p:nvSpPr>
        <p:spPr>
          <a:xfrm>
            <a:off x="789689" y="5698483"/>
            <a:ext cx="1079719" cy="68382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r" defTabSz="622113">
              <a:lnSpc>
                <a:spcPct val="90000"/>
              </a:lnSpc>
              <a:spcBef>
                <a:spcPct val="0"/>
              </a:spcBef>
              <a:spcAft>
                <a:spcPct val="35000"/>
              </a:spcAft>
            </a:pPr>
            <a:endParaRPr lang="en-US" sz="1200" dirty="0">
              <a:solidFill>
                <a:schemeClr val="tx1">
                  <a:lumMod val="75000"/>
                  <a:lumOff val="25000"/>
                </a:schemeClr>
              </a:solidFill>
            </a:endParaRPr>
          </a:p>
        </p:txBody>
      </p:sp>
      <p:sp>
        <p:nvSpPr>
          <p:cNvPr id="22" name="Rectangle 21">
            <a:extLst>
              <a:ext uri="{FF2B5EF4-FFF2-40B4-BE49-F238E27FC236}">
                <a16:creationId xmlns:a16="http://schemas.microsoft.com/office/drawing/2014/main" id="{821682DD-5C22-4B97-83AE-86C7996FB90B}"/>
              </a:ext>
            </a:extLst>
          </p:cNvPr>
          <p:cNvSpPr/>
          <p:nvPr/>
        </p:nvSpPr>
        <p:spPr>
          <a:xfrm>
            <a:off x="1529655" y="5699381"/>
            <a:ext cx="1079719" cy="68382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r" defTabSz="622113">
              <a:lnSpc>
                <a:spcPct val="90000"/>
              </a:lnSpc>
              <a:spcBef>
                <a:spcPct val="0"/>
              </a:spcBef>
              <a:spcAft>
                <a:spcPct val="35000"/>
              </a:spcAft>
            </a:pPr>
            <a:endParaRPr lang="en-US" sz="1200" dirty="0">
              <a:solidFill>
                <a:schemeClr val="tx1">
                  <a:lumMod val="75000"/>
                  <a:lumOff val="25000"/>
                </a:schemeClr>
              </a:solidFill>
            </a:endParaRPr>
          </a:p>
        </p:txBody>
      </p:sp>
      <p:sp>
        <p:nvSpPr>
          <p:cNvPr id="133" name="Rectangle 132">
            <a:extLst>
              <a:ext uri="{FF2B5EF4-FFF2-40B4-BE49-F238E27FC236}">
                <a16:creationId xmlns:a16="http://schemas.microsoft.com/office/drawing/2014/main" id="{C772BBE7-C6D8-4BF9-BA45-DC3C6BC93DE2}"/>
              </a:ext>
            </a:extLst>
          </p:cNvPr>
          <p:cNvSpPr/>
          <p:nvPr/>
        </p:nvSpPr>
        <p:spPr>
          <a:xfrm>
            <a:off x="6775870" y="5005408"/>
            <a:ext cx="1133400" cy="1021145"/>
          </a:xfrm>
          <a:prstGeom prst="rect">
            <a:avLst/>
          </a:pr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defTabSz="622113">
              <a:lnSpc>
                <a:spcPct val="90000"/>
              </a:lnSpc>
              <a:spcBef>
                <a:spcPct val="0"/>
              </a:spcBef>
              <a:spcAft>
                <a:spcPct val="35000"/>
              </a:spcAft>
            </a:pPr>
            <a:r>
              <a:rPr lang="en-US" sz="1799" b="1" dirty="0">
                <a:solidFill>
                  <a:schemeClr val="tx1">
                    <a:lumMod val="75000"/>
                    <a:lumOff val="25000"/>
                  </a:schemeClr>
                </a:solidFill>
              </a:rPr>
              <a:t>Workforce</a:t>
            </a:r>
            <a:endParaRPr lang="en-US" sz="1799" dirty="0">
              <a:solidFill>
                <a:schemeClr val="tx1">
                  <a:lumMod val="75000"/>
                  <a:lumOff val="25000"/>
                </a:schemeClr>
              </a:solidFill>
            </a:endParaRPr>
          </a:p>
        </p:txBody>
      </p:sp>
      <p:sp>
        <p:nvSpPr>
          <p:cNvPr id="71" name="Oval 70">
            <a:extLst>
              <a:ext uri="{FF2B5EF4-FFF2-40B4-BE49-F238E27FC236}">
                <a16:creationId xmlns:a16="http://schemas.microsoft.com/office/drawing/2014/main" id="{4B1786F3-631A-4BEE-8323-68AB581BC49E}"/>
              </a:ext>
              <a:ext uri="{C183D7F6-B498-43B3-948B-1728B52AA6E4}">
                <adec:decorative xmlns:adec="http://schemas.microsoft.com/office/drawing/2017/decorative" val="1"/>
              </a:ext>
            </a:extLst>
          </p:cNvPr>
          <p:cNvSpPr/>
          <p:nvPr/>
        </p:nvSpPr>
        <p:spPr>
          <a:xfrm>
            <a:off x="4178696" y="3361197"/>
            <a:ext cx="213434" cy="2134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73" name="Oval 72">
            <a:extLst>
              <a:ext uri="{FF2B5EF4-FFF2-40B4-BE49-F238E27FC236}">
                <a16:creationId xmlns:a16="http://schemas.microsoft.com/office/drawing/2014/main" id="{D13F3AC2-C134-452A-A575-2AEDD5FDD44A}"/>
              </a:ext>
              <a:ext uri="{C183D7F6-B498-43B3-948B-1728B52AA6E4}">
                <adec:decorative xmlns:adec="http://schemas.microsoft.com/office/drawing/2017/decorative" val="1"/>
              </a:ext>
            </a:extLst>
          </p:cNvPr>
          <p:cNvSpPr/>
          <p:nvPr/>
        </p:nvSpPr>
        <p:spPr>
          <a:xfrm>
            <a:off x="6892273" y="3361197"/>
            <a:ext cx="213434" cy="2134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74" name="Oval 73">
            <a:extLst>
              <a:ext uri="{FF2B5EF4-FFF2-40B4-BE49-F238E27FC236}">
                <a16:creationId xmlns:a16="http://schemas.microsoft.com/office/drawing/2014/main" id="{F74C5EF9-9647-43F7-B54F-97E136BDC2F4}"/>
              </a:ext>
              <a:ext uri="{C183D7F6-B498-43B3-948B-1728B52AA6E4}">
                <adec:decorative xmlns:adec="http://schemas.microsoft.com/office/drawing/2017/decorative" val="1"/>
              </a:ext>
            </a:extLst>
          </p:cNvPr>
          <p:cNvSpPr/>
          <p:nvPr/>
        </p:nvSpPr>
        <p:spPr>
          <a:xfrm>
            <a:off x="6562435" y="5005408"/>
            <a:ext cx="213434" cy="2134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75" name="Oval 74">
            <a:extLst>
              <a:ext uri="{FF2B5EF4-FFF2-40B4-BE49-F238E27FC236}">
                <a16:creationId xmlns:a16="http://schemas.microsoft.com/office/drawing/2014/main" id="{B6143EC5-1312-45C8-8A63-08B7FD81AEEC}"/>
              </a:ext>
              <a:ext uri="{C183D7F6-B498-43B3-948B-1728B52AA6E4}">
                <adec:decorative xmlns:adec="http://schemas.microsoft.com/office/drawing/2017/decorative" val="1"/>
              </a:ext>
            </a:extLst>
          </p:cNvPr>
          <p:cNvSpPr/>
          <p:nvPr/>
        </p:nvSpPr>
        <p:spPr>
          <a:xfrm>
            <a:off x="5481054" y="2419290"/>
            <a:ext cx="213434" cy="2134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72" name="Oval 71">
            <a:extLst>
              <a:ext uri="{FF2B5EF4-FFF2-40B4-BE49-F238E27FC236}">
                <a16:creationId xmlns:a16="http://schemas.microsoft.com/office/drawing/2014/main" id="{E95005B3-E7A9-43A7-9097-E5C0B12D0AF3}"/>
              </a:ext>
              <a:ext uri="{C183D7F6-B498-43B3-948B-1728B52AA6E4}">
                <adec:decorative xmlns:adec="http://schemas.microsoft.com/office/drawing/2017/decorative" val="1"/>
              </a:ext>
            </a:extLst>
          </p:cNvPr>
          <p:cNvSpPr/>
          <p:nvPr/>
        </p:nvSpPr>
        <p:spPr>
          <a:xfrm>
            <a:off x="4510912" y="5008054"/>
            <a:ext cx="213434" cy="2134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0" name="TextBox 9">
            <a:extLst>
              <a:ext uri="{FF2B5EF4-FFF2-40B4-BE49-F238E27FC236}">
                <a16:creationId xmlns:a16="http://schemas.microsoft.com/office/drawing/2014/main" id="{3884F92E-3BAD-94F1-21A1-07C92F3E8CD2}"/>
              </a:ext>
            </a:extLst>
          </p:cNvPr>
          <p:cNvSpPr txBox="1"/>
          <p:nvPr/>
        </p:nvSpPr>
        <p:spPr>
          <a:xfrm>
            <a:off x="3026961" y="5205238"/>
            <a:ext cx="1665604" cy="590675"/>
          </a:xfrm>
          <a:prstGeom prst="rect">
            <a:avLst/>
          </a:prstGeom>
          <a:noFill/>
        </p:spPr>
        <p:txBody>
          <a:bodyPr wrap="square" rtlCol="0">
            <a:spAutoFit/>
          </a:bodyPr>
          <a:lstStyle/>
          <a:p>
            <a:pPr algn="ctr" defTabSz="622113">
              <a:lnSpc>
                <a:spcPct val="90000"/>
              </a:lnSpc>
              <a:spcBef>
                <a:spcPct val="0"/>
              </a:spcBef>
              <a:spcAft>
                <a:spcPct val="35000"/>
              </a:spcAft>
            </a:pPr>
            <a:r>
              <a:rPr lang="en-US" sz="1799" b="1" dirty="0">
                <a:solidFill>
                  <a:schemeClr val="tx1">
                    <a:lumMod val="75000"/>
                    <a:lumOff val="25000"/>
                  </a:schemeClr>
                </a:solidFill>
              </a:rPr>
              <a:t>Housing Infrastructure</a:t>
            </a:r>
            <a:endParaRPr lang="en-US" sz="1799" dirty="0">
              <a:solidFill>
                <a:schemeClr val="tx1">
                  <a:lumMod val="75000"/>
                  <a:lumOff val="25000"/>
                </a:schemeClr>
              </a:solidFill>
            </a:endParaRPr>
          </a:p>
        </p:txBody>
      </p:sp>
      <p:sp>
        <p:nvSpPr>
          <p:cNvPr id="11" name="TextBox 10">
            <a:extLst>
              <a:ext uri="{FF2B5EF4-FFF2-40B4-BE49-F238E27FC236}">
                <a16:creationId xmlns:a16="http://schemas.microsoft.com/office/drawing/2014/main" id="{F53DB40A-2879-0FE5-25B8-1D3FDA6895E5}"/>
              </a:ext>
            </a:extLst>
          </p:cNvPr>
          <p:cNvSpPr txBox="1"/>
          <p:nvPr/>
        </p:nvSpPr>
        <p:spPr>
          <a:xfrm>
            <a:off x="4593082" y="1102074"/>
            <a:ext cx="1969354" cy="523084"/>
          </a:xfrm>
          <a:prstGeom prst="rect">
            <a:avLst/>
          </a:prstGeom>
          <a:noFill/>
        </p:spPr>
        <p:txBody>
          <a:bodyPr wrap="square" rtlCol="0">
            <a:spAutoFit/>
          </a:bodyPr>
          <a:lstStyle/>
          <a:p>
            <a:pPr algn="ctr"/>
            <a:r>
              <a:rPr lang="en-US" sz="2799" b="1" dirty="0"/>
              <a:t>Funding</a:t>
            </a:r>
          </a:p>
        </p:txBody>
      </p:sp>
      <p:pic>
        <p:nvPicPr>
          <p:cNvPr id="4" name="Picture 3" descr="A diagram of a quality of place&#10;&#10;Description automatically generated with medium confidence">
            <a:extLst>
              <a:ext uri="{FF2B5EF4-FFF2-40B4-BE49-F238E27FC236}">
                <a16:creationId xmlns:a16="http://schemas.microsoft.com/office/drawing/2014/main" id="{2990C03E-5016-A5EB-0590-B73B11DB10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
        <p:nvSpPr>
          <p:cNvPr id="5" name="Google Shape;79;p17">
            <a:extLst>
              <a:ext uri="{FF2B5EF4-FFF2-40B4-BE49-F238E27FC236}">
                <a16:creationId xmlns:a16="http://schemas.microsoft.com/office/drawing/2014/main" id="{956D5EC3-C2A3-9611-D250-38FF8D52F7BE}"/>
              </a:ext>
            </a:extLst>
          </p:cNvPr>
          <p:cNvSpPr txBox="1">
            <a:spLocks noGrp="1"/>
          </p:cNvSpPr>
          <p:nvPr>
            <p:ph type="title"/>
          </p:nvPr>
        </p:nvSpPr>
        <p:spPr>
          <a:xfrm>
            <a:off x="415493" y="594105"/>
            <a:ext cx="2821676" cy="763401"/>
          </a:xfrm>
          <a:prstGeom prst="rect">
            <a:avLst/>
          </a:prstGeom>
        </p:spPr>
        <p:txBody>
          <a:bodyPr spcFirstLastPara="1" vert="horz" wrap="square" lIns="121868" tIns="121868" rIns="121868" bIns="121868" rtlCol="0" anchor="t" anchorCtr="0">
            <a:normAutofit/>
          </a:bodyPr>
          <a:lstStyle/>
          <a:p>
            <a:r>
              <a:rPr lang="en" dirty="0"/>
              <a:t>Funding</a:t>
            </a:r>
            <a:endParaRPr dirty="0"/>
          </a:p>
        </p:txBody>
      </p:sp>
    </p:spTree>
    <p:extLst>
      <p:ext uri="{BB962C8B-B14F-4D97-AF65-F5344CB8AC3E}">
        <p14:creationId xmlns:p14="http://schemas.microsoft.com/office/powerpoint/2010/main" val="102063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F0F1D3A-8D7D-D5CF-1994-FBD17731CF12}"/>
              </a:ext>
            </a:extLst>
          </p:cNvPr>
          <p:cNvSpPr>
            <a:spLocks noGrp="1"/>
          </p:cNvSpPr>
          <p:nvPr>
            <p:ph idx="1"/>
          </p:nvPr>
        </p:nvSpPr>
        <p:spPr>
          <a:xfrm>
            <a:off x="1598612" y="2057400"/>
            <a:ext cx="8153400" cy="3505200"/>
          </a:xfrm>
        </p:spPr>
        <p:txBody>
          <a:bodyPr>
            <a:normAutofit/>
          </a:bodyPr>
          <a:lstStyle/>
          <a:p>
            <a:pPr defTabSz="622113">
              <a:spcBef>
                <a:spcPct val="0"/>
              </a:spcBef>
              <a:spcAft>
                <a:spcPct val="35000"/>
              </a:spcAft>
            </a:pPr>
            <a:endParaRPr lang="en-US" sz="2400" b="1" dirty="0">
              <a:solidFill>
                <a:schemeClr val="tx1">
                  <a:lumMod val="75000"/>
                  <a:lumOff val="25000"/>
                </a:schemeClr>
              </a:solidFill>
              <a:latin typeface="Arial" panose="020B0604020202020204" pitchFamily="34" charset="0"/>
              <a:cs typeface="Arial" panose="020B0604020202020204" pitchFamily="34" charset="0"/>
            </a:endParaRPr>
          </a:p>
          <a:p>
            <a:pPr defTabSz="622113">
              <a:spcBef>
                <a:spcPct val="0"/>
              </a:spcBef>
              <a:spcAft>
                <a:spcPct val="35000"/>
              </a:spcAft>
            </a:pPr>
            <a:r>
              <a:rPr lang="en-US" sz="2400" b="1" dirty="0">
                <a:solidFill>
                  <a:schemeClr val="tx1">
                    <a:lumMod val="75000"/>
                    <a:lumOff val="25000"/>
                  </a:schemeClr>
                </a:solidFill>
                <a:latin typeface="Arial" panose="020B0604020202020204" pitchFamily="34" charset="0"/>
                <a:cs typeface="Arial" panose="020B0604020202020204" pitchFamily="34" charset="0"/>
              </a:rPr>
              <a:t>Regional Economic Development Council (REDC)</a:t>
            </a:r>
          </a:p>
          <a:p>
            <a:pPr lvl="1" defTabSz="622113">
              <a:spcBef>
                <a:spcPct val="0"/>
              </a:spcBef>
              <a:spcAft>
                <a:spcPct val="35000"/>
              </a:spcAft>
            </a:pPr>
            <a:r>
              <a:rPr lang="en-US" sz="2400" b="1" dirty="0">
                <a:solidFill>
                  <a:schemeClr val="tx1">
                    <a:lumMod val="75000"/>
                    <a:lumOff val="25000"/>
                  </a:schemeClr>
                </a:solidFill>
                <a:latin typeface="Arial" panose="020B0604020202020204" pitchFamily="34" charset="0"/>
                <a:cs typeface="Arial" panose="020B0604020202020204" pitchFamily="34" charset="0"/>
              </a:rPr>
              <a:t>CFA- Consolidated Funding Application </a:t>
            </a:r>
          </a:p>
          <a:p>
            <a:pPr lvl="2" defTabSz="622113">
              <a:spcBef>
                <a:spcPct val="0"/>
              </a:spcBef>
              <a:spcAft>
                <a:spcPct val="35000"/>
              </a:spcAft>
            </a:pPr>
            <a:r>
              <a:rPr lang="en-US" sz="2400" b="1" dirty="0">
                <a:solidFill>
                  <a:srgbClr val="0070C0"/>
                </a:solidFill>
                <a:latin typeface="Arial" panose="020B0604020202020204" pitchFamily="34" charset="0"/>
                <a:cs typeface="Arial" panose="020B0604020202020204" pitchFamily="34" charset="0"/>
              </a:rPr>
              <a:t>https://apps.cio.ny.gov/apps/cfa</a:t>
            </a:r>
          </a:p>
          <a:p>
            <a:pPr defTabSz="622113">
              <a:spcBef>
                <a:spcPct val="0"/>
              </a:spcBef>
              <a:spcAft>
                <a:spcPct val="35000"/>
              </a:spcAft>
            </a:pPr>
            <a:r>
              <a:rPr lang="en-US" sz="2400" b="1" dirty="0">
                <a:solidFill>
                  <a:schemeClr val="tx1">
                    <a:lumMod val="75000"/>
                    <a:lumOff val="25000"/>
                  </a:schemeClr>
                </a:solidFill>
                <a:latin typeface="Arial" panose="020B0604020202020204" pitchFamily="34" charset="0"/>
                <a:cs typeface="Arial" panose="020B0604020202020204" pitchFamily="34" charset="0"/>
              </a:rPr>
              <a:t>Empire State Development</a:t>
            </a:r>
          </a:p>
          <a:p>
            <a:pPr lvl="1" defTabSz="622113">
              <a:spcBef>
                <a:spcPct val="0"/>
              </a:spcBef>
              <a:spcAft>
                <a:spcPct val="35000"/>
              </a:spcAft>
            </a:pPr>
            <a:r>
              <a:rPr lang="en-US" sz="2400" b="1" dirty="0">
                <a:solidFill>
                  <a:schemeClr val="tx1">
                    <a:lumMod val="75000"/>
                    <a:lumOff val="25000"/>
                  </a:schemeClr>
                </a:solidFill>
                <a:latin typeface="Arial" panose="020B0604020202020204" pitchFamily="34" charset="0"/>
                <a:cs typeface="Arial" panose="020B0604020202020204" pitchFamily="34" charset="0"/>
              </a:rPr>
              <a:t>Innovation Development Support</a:t>
            </a:r>
          </a:p>
          <a:p>
            <a:pPr lvl="2" defTabSz="622113">
              <a:spcBef>
                <a:spcPct val="0"/>
              </a:spcBef>
              <a:spcAft>
                <a:spcPct val="35000"/>
              </a:spcAft>
            </a:pPr>
            <a:r>
              <a:rPr lang="en-US" sz="2400" b="1" dirty="0">
                <a:solidFill>
                  <a:srgbClr val="0070C0"/>
                </a:solidFill>
                <a:latin typeface="Arial" panose="020B0604020202020204" pitchFamily="34" charset="0"/>
                <a:cs typeface="Arial" panose="020B0604020202020204" pitchFamily="34" charset="0"/>
              </a:rPr>
              <a:t>https://esd.ny.gov/global-ny-fund-grant-program</a:t>
            </a:r>
          </a:p>
        </p:txBody>
      </p:sp>
      <p:pic>
        <p:nvPicPr>
          <p:cNvPr id="3" name="Picture 2" descr="A diagram of a quality of place&#10;&#10;Description automatically generated with medium confidence">
            <a:extLst>
              <a:ext uri="{FF2B5EF4-FFF2-40B4-BE49-F238E27FC236}">
                <a16:creationId xmlns:a16="http://schemas.microsoft.com/office/drawing/2014/main" id="{0C03AAB0-DA73-098B-E63B-82A924A53D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
        <p:nvSpPr>
          <p:cNvPr id="7" name="Google Shape;79;p17">
            <a:extLst>
              <a:ext uri="{FF2B5EF4-FFF2-40B4-BE49-F238E27FC236}">
                <a16:creationId xmlns:a16="http://schemas.microsoft.com/office/drawing/2014/main" id="{101C0693-2F32-862B-F6D2-833245B1DF7B}"/>
              </a:ext>
            </a:extLst>
          </p:cNvPr>
          <p:cNvSpPr txBox="1">
            <a:spLocks/>
          </p:cNvSpPr>
          <p:nvPr/>
        </p:nvSpPr>
        <p:spPr bwMode="auto">
          <a:xfrm>
            <a:off x="1141412" y="838200"/>
            <a:ext cx="2821676" cy="763401"/>
          </a:xfrm>
          <a:prstGeom prst="rect">
            <a:avLst/>
          </a:prstGeom>
        </p:spPr>
        <p:txBody>
          <a:bodyPr spcFirstLastPara="1" vert="horz" wrap="square" lIns="121868" tIns="121868" rIns="121868" bIns="121868" rtlCol="0" anchor="t" anchorCtr="0">
            <a:normAutofit/>
          </a:bodyPr>
          <a:lst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a:lstStyle>
          <a:p>
            <a:r>
              <a:rPr lang="en-US" dirty="0"/>
              <a:t>Funding</a:t>
            </a:r>
          </a:p>
        </p:txBody>
      </p:sp>
    </p:spTree>
    <p:extLst>
      <p:ext uri="{BB962C8B-B14F-4D97-AF65-F5344CB8AC3E}">
        <p14:creationId xmlns:p14="http://schemas.microsoft.com/office/powerpoint/2010/main" val="226462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95C3CD-98CC-9A90-28CB-1A460D548CAA}"/>
              </a:ext>
            </a:extLst>
          </p:cNvPr>
          <p:cNvSpPr>
            <a:spLocks noGrp="1"/>
          </p:cNvSpPr>
          <p:nvPr>
            <p:ph sz="half" idx="1"/>
          </p:nvPr>
        </p:nvSpPr>
        <p:spPr>
          <a:xfrm>
            <a:off x="633741" y="1295400"/>
            <a:ext cx="4753642" cy="4959968"/>
          </a:xfrm>
          <a:ln>
            <a:noFill/>
          </a:ln>
        </p:spPr>
        <p:style>
          <a:lnRef idx="2">
            <a:schemeClr val="dk1"/>
          </a:lnRef>
          <a:fillRef idx="1">
            <a:schemeClr val="lt1"/>
          </a:fillRef>
          <a:effectRef idx="0">
            <a:schemeClr val="dk1"/>
          </a:effectRef>
          <a:fontRef idx="minor">
            <a:schemeClr val="dk1"/>
          </a:fontRef>
        </p:style>
        <p:txBody>
          <a:bodyPr anchor="ctr"/>
          <a:lstStyle/>
          <a:p>
            <a:pPr marL="45706" indent="0" defTabSz="622113">
              <a:spcBef>
                <a:spcPct val="0"/>
              </a:spcBef>
              <a:spcAft>
                <a:spcPct val="35000"/>
              </a:spcAft>
              <a:buNone/>
            </a:pPr>
            <a:r>
              <a:rPr lang="en-US" sz="3999" dirty="0">
                <a:solidFill>
                  <a:schemeClr val="tx1"/>
                </a:solidFill>
              </a:rPr>
              <a:t>  </a:t>
            </a:r>
            <a:r>
              <a:rPr lang="en-US" sz="3599" b="1" dirty="0">
                <a:solidFill>
                  <a:srgbClr val="0070C0"/>
                </a:solidFill>
              </a:rPr>
              <a:t>Workforce</a:t>
            </a:r>
          </a:p>
          <a:p>
            <a:pPr marL="45706" indent="0" defTabSz="622113">
              <a:spcBef>
                <a:spcPct val="0"/>
              </a:spcBef>
              <a:spcAft>
                <a:spcPct val="35000"/>
              </a:spcAft>
              <a:buNone/>
            </a:pPr>
            <a:endParaRPr lang="en-US" sz="1400" b="1" dirty="0">
              <a:solidFill>
                <a:schemeClr val="tx1">
                  <a:lumMod val="75000"/>
                  <a:lumOff val="25000"/>
                </a:schemeClr>
              </a:solidFill>
            </a:endParaRPr>
          </a:p>
          <a:p>
            <a:pPr defTabSz="622113">
              <a:spcBef>
                <a:spcPct val="0"/>
              </a:spcBef>
              <a:spcAft>
                <a:spcPct val="35000"/>
              </a:spcAft>
            </a:pPr>
            <a:r>
              <a:rPr lang="en-US" sz="1800" dirty="0">
                <a:solidFill>
                  <a:schemeClr val="tx1">
                    <a:lumMod val="75000"/>
                    <a:lumOff val="25000"/>
                  </a:schemeClr>
                </a:solidFill>
                <a:latin typeface="Arial" panose="020B0604020202020204" pitchFamily="34" charset="0"/>
                <a:cs typeface="Arial" panose="020B0604020202020204" pitchFamily="34" charset="0"/>
              </a:rPr>
              <a:t>Preparing New York’s Workforce for Jobs of the Future</a:t>
            </a:r>
          </a:p>
          <a:p>
            <a:pPr lvl="1" defTabSz="622113">
              <a:spcBef>
                <a:spcPct val="0"/>
              </a:spcBef>
              <a:spcAft>
                <a:spcPct val="35000"/>
              </a:spcAft>
            </a:pPr>
            <a:r>
              <a:rPr lang="en-US" dirty="0">
                <a:solidFill>
                  <a:srgbClr val="0070C0"/>
                </a:solidFill>
                <a:latin typeface="Arial" panose="020B0604020202020204" pitchFamily="34" charset="0"/>
                <a:cs typeface="Arial" panose="020B0604020202020204" pitchFamily="34" charset="0"/>
              </a:rPr>
              <a:t>https://workforcedevelopment.ny.gov/</a:t>
            </a:r>
          </a:p>
          <a:p>
            <a:pPr defTabSz="622113">
              <a:spcBef>
                <a:spcPct val="0"/>
              </a:spcBef>
              <a:spcAft>
                <a:spcPct val="35000"/>
              </a:spcAft>
            </a:pPr>
            <a:r>
              <a:rPr lang="en-US" sz="1800" dirty="0">
                <a:solidFill>
                  <a:schemeClr val="tx1">
                    <a:lumMod val="75000"/>
                    <a:lumOff val="25000"/>
                  </a:schemeClr>
                </a:solidFill>
                <a:latin typeface="Arial" panose="020B0604020202020204" pitchFamily="34" charset="0"/>
                <a:cs typeface="Arial" panose="020B0604020202020204" pitchFamily="34" charset="0"/>
              </a:rPr>
              <a:t>Funding Opportunities</a:t>
            </a:r>
          </a:p>
          <a:p>
            <a:pPr lvl="1" defTabSz="622113">
              <a:spcBef>
                <a:spcPct val="0"/>
              </a:spcBef>
              <a:spcAft>
                <a:spcPct val="35000"/>
              </a:spcAft>
            </a:pPr>
            <a:r>
              <a:rPr lang="en-US"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https://dol.ny.gov/funding-opportunities</a:t>
            </a:r>
            <a:endParaRPr lang="en-US" dirty="0">
              <a:solidFill>
                <a:srgbClr val="0070C0"/>
              </a:solidFill>
              <a:latin typeface="Arial" panose="020B0604020202020204" pitchFamily="34" charset="0"/>
              <a:cs typeface="Arial" panose="020B0604020202020204" pitchFamily="34" charset="0"/>
            </a:endParaRPr>
          </a:p>
          <a:p>
            <a:pPr defTabSz="622113">
              <a:spcBef>
                <a:spcPct val="0"/>
              </a:spcBef>
              <a:spcAft>
                <a:spcPct val="35000"/>
              </a:spcAft>
            </a:pPr>
            <a:r>
              <a:rPr lang="en-US" sz="1800" cap="all" dirty="0">
                <a:solidFill>
                  <a:srgbClr val="000000"/>
                </a:solidFill>
                <a:latin typeface="Arial" panose="020B0604020202020204" pitchFamily="34" charset="0"/>
                <a:cs typeface="Arial" panose="020B0604020202020204" pitchFamily="34" charset="0"/>
              </a:rPr>
              <a:t>WORKFORCE DEVELOPMENT CAPITAL GRANT PROGRAM</a:t>
            </a:r>
          </a:p>
          <a:p>
            <a:pPr lvl="1" defTabSz="622113">
              <a:spcBef>
                <a:spcPct val="0"/>
              </a:spcBef>
              <a:spcAft>
                <a:spcPct val="35000"/>
              </a:spcAft>
            </a:pPr>
            <a:r>
              <a:rPr lang="en-US"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https://esd.ny.gov/workforce-development-capital-grant-program</a:t>
            </a:r>
            <a:endParaRPr lang="en-US" dirty="0">
              <a:solidFill>
                <a:srgbClr val="0070C0"/>
              </a:solidFill>
              <a:latin typeface="Arial" panose="020B0604020202020204" pitchFamily="34" charset="0"/>
              <a:cs typeface="Arial" panose="020B0604020202020204" pitchFamily="34" charset="0"/>
            </a:endParaRPr>
          </a:p>
          <a:p>
            <a:pPr marL="45706" indent="0">
              <a:buNone/>
            </a:pPr>
            <a:endParaRPr lang="en-US" dirty="0"/>
          </a:p>
        </p:txBody>
      </p:sp>
      <p:sp>
        <p:nvSpPr>
          <p:cNvPr id="4" name="Content Placeholder 3">
            <a:extLst>
              <a:ext uri="{FF2B5EF4-FFF2-40B4-BE49-F238E27FC236}">
                <a16:creationId xmlns:a16="http://schemas.microsoft.com/office/drawing/2014/main" id="{8F303C7A-E741-F10E-42E7-BD6342D95CB4}"/>
              </a:ext>
            </a:extLst>
          </p:cNvPr>
          <p:cNvSpPr>
            <a:spLocks noGrp="1"/>
          </p:cNvSpPr>
          <p:nvPr>
            <p:ph sz="half" idx="2"/>
          </p:nvPr>
        </p:nvSpPr>
        <p:spPr>
          <a:xfrm>
            <a:off x="5690051" y="1066800"/>
            <a:ext cx="4753642" cy="4959968"/>
          </a:xfrm>
          <a:ln>
            <a:noFill/>
          </a:ln>
        </p:spPr>
        <p:style>
          <a:lnRef idx="2">
            <a:schemeClr val="dk1"/>
          </a:lnRef>
          <a:fillRef idx="1">
            <a:schemeClr val="lt1"/>
          </a:fillRef>
          <a:effectRef idx="0">
            <a:schemeClr val="dk1"/>
          </a:effectRef>
          <a:fontRef idx="minor">
            <a:schemeClr val="dk1"/>
          </a:fontRef>
        </p:style>
        <p:txBody>
          <a:bodyPr anchor="ctr"/>
          <a:lstStyle/>
          <a:p>
            <a:pPr marL="45706" indent="0">
              <a:buNone/>
            </a:pPr>
            <a:r>
              <a:rPr lang="en-US" sz="3599" b="1" dirty="0">
                <a:solidFill>
                  <a:srgbClr val="FFC000"/>
                </a:solidFill>
              </a:rPr>
              <a:t>Marketing / Branding</a:t>
            </a:r>
          </a:p>
          <a:p>
            <a:pPr defTabSz="622113">
              <a:spcBef>
                <a:spcPct val="0"/>
              </a:spcBef>
              <a:spcAft>
                <a:spcPct val="35000"/>
              </a:spcAft>
            </a:pPr>
            <a:endParaRPr lang="en-US" sz="1400" b="1" dirty="0">
              <a:solidFill>
                <a:schemeClr val="tx1">
                  <a:lumMod val="75000"/>
                  <a:lumOff val="25000"/>
                </a:schemeClr>
              </a:solidFill>
            </a:endParaRPr>
          </a:p>
          <a:p>
            <a:pPr defTabSz="622113">
              <a:spcBef>
                <a:spcPct val="0"/>
              </a:spcBef>
              <a:spcAft>
                <a:spcPct val="35000"/>
              </a:spcAft>
            </a:pPr>
            <a:endParaRPr lang="en-US" sz="1800" b="1" dirty="0">
              <a:solidFill>
                <a:schemeClr val="tx1">
                  <a:lumMod val="75000"/>
                  <a:lumOff val="25000"/>
                </a:schemeClr>
              </a:solidFill>
              <a:latin typeface="Arial" panose="020B0604020202020204" pitchFamily="34" charset="0"/>
              <a:cs typeface="Arial" panose="020B0604020202020204" pitchFamily="34" charset="0"/>
            </a:endParaRPr>
          </a:p>
          <a:p>
            <a:pPr defTabSz="622113">
              <a:spcBef>
                <a:spcPct val="0"/>
              </a:spcBef>
              <a:spcAft>
                <a:spcPct val="35000"/>
              </a:spcAft>
            </a:pPr>
            <a:r>
              <a:rPr lang="en-US" sz="1800" dirty="0">
                <a:solidFill>
                  <a:schemeClr val="tx1">
                    <a:lumMod val="75000"/>
                    <a:lumOff val="25000"/>
                  </a:schemeClr>
                </a:solidFill>
                <a:latin typeface="Arial" panose="020B0604020202020204" pitchFamily="34" charset="0"/>
                <a:cs typeface="Arial" panose="020B0604020202020204" pitchFamily="34" charset="0"/>
              </a:rPr>
              <a:t>Market New York </a:t>
            </a:r>
          </a:p>
          <a:p>
            <a:pPr lvl="1" defTabSz="622113">
              <a:spcBef>
                <a:spcPct val="0"/>
              </a:spcBef>
              <a:spcAft>
                <a:spcPct val="35000"/>
              </a:spcAft>
            </a:pPr>
            <a:r>
              <a:rPr lang="en-US" u="sng"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https://esd.ny.gov/market-new-york-tourism-grant-program</a:t>
            </a:r>
            <a:endParaRPr lang="en-US" u="sng" dirty="0">
              <a:solidFill>
                <a:srgbClr val="0070C0"/>
              </a:solidFill>
              <a:latin typeface="Arial" panose="020B0604020202020204" pitchFamily="34" charset="0"/>
              <a:cs typeface="Arial" panose="020B0604020202020204" pitchFamily="34" charset="0"/>
            </a:endParaRPr>
          </a:p>
          <a:p>
            <a:pPr defTabSz="622113">
              <a:spcBef>
                <a:spcPct val="0"/>
              </a:spcBef>
              <a:spcAft>
                <a:spcPct val="35000"/>
              </a:spcAft>
            </a:pPr>
            <a:r>
              <a:rPr lang="en-US" sz="1800" dirty="0">
                <a:solidFill>
                  <a:schemeClr val="tx1">
                    <a:lumMod val="75000"/>
                    <a:lumOff val="25000"/>
                  </a:schemeClr>
                </a:solidFill>
                <a:latin typeface="Arial" panose="020B0604020202020204" pitchFamily="34" charset="0"/>
                <a:cs typeface="Arial" panose="020B0604020202020204" pitchFamily="34" charset="0"/>
              </a:rPr>
              <a:t>Funding opportunities for small business and new opportunities</a:t>
            </a:r>
          </a:p>
          <a:p>
            <a:pPr defTabSz="622113">
              <a:spcBef>
                <a:spcPct val="0"/>
              </a:spcBef>
              <a:spcAft>
                <a:spcPct val="35000"/>
              </a:spcAft>
            </a:pPr>
            <a:r>
              <a:rPr lang="en-US" sz="1800" dirty="0">
                <a:solidFill>
                  <a:schemeClr val="tx1">
                    <a:lumMod val="75000"/>
                    <a:lumOff val="25000"/>
                  </a:schemeClr>
                </a:solidFill>
                <a:latin typeface="Arial" panose="020B0604020202020204" pitchFamily="34" charset="0"/>
                <a:cs typeface="Arial" panose="020B0604020202020204" pitchFamily="34" charset="0"/>
              </a:rPr>
              <a:t>Special Events</a:t>
            </a:r>
          </a:p>
          <a:p>
            <a:pPr marL="45706" indent="0">
              <a:buNone/>
            </a:pPr>
            <a:endParaRPr lang="en-US" dirty="0"/>
          </a:p>
        </p:txBody>
      </p:sp>
      <p:pic>
        <p:nvPicPr>
          <p:cNvPr id="5" name="Picture 4" descr="A diagram of a quality of place&#10;&#10;Description automatically generated with medium confidence">
            <a:extLst>
              <a:ext uri="{FF2B5EF4-FFF2-40B4-BE49-F238E27FC236}">
                <a16:creationId xmlns:a16="http://schemas.microsoft.com/office/drawing/2014/main" id="{23EC4B3A-8497-A56A-7F6F-8A015B264D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
        <p:nvSpPr>
          <p:cNvPr id="6" name="Google Shape;79;p17">
            <a:extLst>
              <a:ext uri="{FF2B5EF4-FFF2-40B4-BE49-F238E27FC236}">
                <a16:creationId xmlns:a16="http://schemas.microsoft.com/office/drawing/2014/main" id="{65477500-DD23-4476-F11B-1160F52AF0A1}"/>
              </a:ext>
            </a:extLst>
          </p:cNvPr>
          <p:cNvSpPr txBox="1">
            <a:spLocks/>
          </p:cNvSpPr>
          <p:nvPr/>
        </p:nvSpPr>
        <p:spPr bwMode="auto">
          <a:xfrm>
            <a:off x="836612" y="531999"/>
            <a:ext cx="2821676" cy="763401"/>
          </a:xfrm>
          <a:prstGeom prst="rect">
            <a:avLst/>
          </a:prstGeom>
        </p:spPr>
        <p:txBody>
          <a:bodyPr spcFirstLastPara="1" vert="horz" wrap="square" lIns="121868" tIns="121868" rIns="121868" bIns="121868" rtlCol="0" anchor="t" anchorCtr="0">
            <a:normAutofit/>
          </a:bodyPr>
          <a:lst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a:lstStyle>
          <a:p>
            <a:r>
              <a:rPr lang="en-US" dirty="0"/>
              <a:t>Funding</a:t>
            </a:r>
          </a:p>
        </p:txBody>
      </p:sp>
    </p:spTree>
    <p:extLst>
      <p:ext uri="{BB962C8B-B14F-4D97-AF65-F5344CB8AC3E}">
        <p14:creationId xmlns:p14="http://schemas.microsoft.com/office/powerpoint/2010/main" val="128056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95C3CD-98CC-9A90-28CB-1A460D548CAA}"/>
              </a:ext>
            </a:extLst>
          </p:cNvPr>
          <p:cNvSpPr>
            <a:spLocks noGrp="1"/>
          </p:cNvSpPr>
          <p:nvPr>
            <p:ph sz="half" idx="1"/>
          </p:nvPr>
        </p:nvSpPr>
        <p:spPr>
          <a:xfrm>
            <a:off x="1065212" y="1219200"/>
            <a:ext cx="4753642" cy="5301711"/>
          </a:xfrm>
          <a:ln>
            <a:noFill/>
          </a:ln>
        </p:spPr>
        <p:style>
          <a:lnRef idx="2">
            <a:schemeClr val="dk1"/>
          </a:lnRef>
          <a:fillRef idx="1">
            <a:schemeClr val="lt1"/>
          </a:fillRef>
          <a:effectRef idx="0">
            <a:schemeClr val="dk1"/>
          </a:effectRef>
          <a:fontRef idx="minor">
            <a:schemeClr val="dk1"/>
          </a:fontRef>
        </p:style>
        <p:txBody>
          <a:bodyPr anchor="ctr">
            <a:normAutofit lnSpcReduction="10000"/>
          </a:bodyPr>
          <a:lstStyle/>
          <a:p>
            <a:pPr marL="45706" indent="0" defTabSz="622113">
              <a:spcBef>
                <a:spcPct val="0"/>
              </a:spcBef>
              <a:spcAft>
                <a:spcPct val="35000"/>
              </a:spcAft>
              <a:buNone/>
            </a:pPr>
            <a:r>
              <a:rPr lang="en-US" sz="3999" dirty="0">
                <a:solidFill>
                  <a:srgbClr val="00B050"/>
                </a:solidFill>
              </a:rPr>
              <a:t> </a:t>
            </a:r>
            <a:r>
              <a:rPr lang="en-US" sz="3599" dirty="0">
                <a:solidFill>
                  <a:srgbClr val="00B050"/>
                </a:solidFill>
              </a:rPr>
              <a:t>Affordable Childcare</a:t>
            </a:r>
          </a:p>
          <a:p>
            <a:pPr defTabSz="622113">
              <a:spcBef>
                <a:spcPct val="0"/>
              </a:spcBef>
              <a:spcAft>
                <a:spcPct val="35000"/>
              </a:spcAft>
            </a:pPr>
            <a:r>
              <a:rPr lang="en-US" sz="1800" dirty="0">
                <a:solidFill>
                  <a:schemeClr val="tx1"/>
                </a:solidFill>
                <a:latin typeface="Arial" panose="020B0604020202020204" pitchFamily="34" charset="0"/>
                <a:cs typeface="Arial" panose="020B0604020202020204" pitchFamily="34" charset="0"/>
              </a:rPr>
              <a:t> </a:t>
            </a:r>
            <a:r>
              <a:rPr lang="en-US" sz="1800" dirty="0">
                <a:solidFill>
                  <a:schemeClr val="tx1">
                    <a:lumMod val="75000"/>
                    <a:lumOff val="25000"/>
                  </a:schemeClr>
                </a:solidFill>
                <a:latin typeface="Arial" panose="020B0604020202020204" pitchFamily="34" charset="0"/>
                <a:cs typeface="Arial" panose="020B0604020202020204" pitchFamily="34" charset="0"/>
              </a:rPr>
              <a:t>Child Care Assistance Programs</a:t>
            </a:r>
          </a:p>
          <a:p>
            <a:pPr lvl="1" defTabSz="622113">
              <a:spcBef>
                <a:spcPct val="0"/>
              </a:spcBef>
              <a:spcAft>
                <a:spcPct val="35000"/>
              </a:spcAft>
            </a:pPr>
            <a:r>
              <a:rPr lang="en-US" dirty="0">
                <a:solidFill>
                  <a:srgbClr val="0070C0"/>
                </a:solidFill>
                <a:latin typeface="Arial" panose="020B0604020202020204" pitchFamily="34" charset="0"/>
                <a:cs typeface="Arial" panose="020B0604020202020204" pitchFamily="34" charset="0"/>
              </a:rPr>
              <a:t>https://ocfs.ny.gov/programs/childcare/ccap</a:t>
            </a:r>
            <a:r>
              <a:rPr lang="en-US" dirty="0">
                <a:solidFill>
                  <a:schemeClr val="tx1">
                    <a:lumMod val="75000"/>
                    <a:lumOff val="25000"/>
                  </a:schemeClr>
                </a:solidFill>
                <a:latin typeface="Arial" panose="020B0604020202020204" pitchFamily="34" charset="0"/>
                <a:cs typeface="Arial" panose="020B0604020202020204" pitchFamily="34" charset="0"/>
              </a:rPr>
              <a:t> </a:t>
            </a:r>
          </a:p>
          <a:p>
            <a:pPr defTabSz="622113">
              <a:spcBef>
                <a:spcPct val="0"/>
              </a:spcBef>
              <a:spcAft>
                <a:spcPct val="35000"/>
              </a:spcAft>
            </a:pPr>
            <a:r>
              <a:rPr lang="en-US" sz="1800" dirty="0">
                <a:solidFill>
                  <a:schemeClr val="tx1">
                    <a:lumMod val="75000"/>
                    <a:lumOff val="25000"/>
                  </a:schemeClr>
                </a:solidFill>
                <a:latin typeface="Arial" panose="020B0604020202020204" pitchFamily="34" charset="0"/>
                <a:cs typeface="Arial" panose="020B0604020202020204" pitchFamily="34" charset="0"/>
              </a:rPr>
              <a:t>Child Care Grant Programs</a:t>
            </a:r>
          </a:p>
          <a:p>
            <a:pPr lvl="1" defTabSz="622113">
              <a:spcBef>
                <a:spcPct val="0"/>
              </a:spcBef>
              <a:spcAft>
                <a:spcPct val="35000"/>
              </a:spcAft>
            </a:pPr>
            <a:r>
              <a:rPr lang="en-US" dirty="0">
                <a:solidFill>
                  <a:srgbClr val="0070C0"/>
                </a:solidFill>
                <a:latin typeface="Arial" panose="020B0604020202020204" pitchFamily="34" charset="0"/>
                <a:cs typeface="Arial" panose="020B0604020202020204" pitchFamily="34" charset="0"/>
              </a:rPr>
              <a:t>https://ocfs.ny.gov/programs/childcare/grants</a:t>
            </a:r>
            <a:endParaRPr lang="en-US" dirty="0">
              <a:solidFill>
                <a:schemeClr val="tx1">
                  <a:lumMod val="75000"/>
                  <a:lumOff val="25000"/>
                </a:schemeClr>
              </a:solidFill>
              <a:latin typeface="Arial" panose="020B0604020202020204" pitchFamily="34" charset="0"/>
              <a:cs typeface="Arial" panose="020B0604020202020204" pitchFamily="34" charset="0"/>
            </a:endParaRPr>
          </a:p>
          <a:p>
            <a:pPr defTabSz="622113">
              <a:spcBef>
                <a:spcPct val="0"/>
              </a:spcBef>
              <a:spcAft>
                <a:spcPct val="35000"/>
              </a:spcAft>
            </a:pPr>
            <a:r>
              <a:rPr lang="en-US" sz="1800" dirty="0">
                <a:solidFill>
                  <a:schemeClr val="tx1">
                    <a:lumMod val="75000"/>
                    <a:lumOff val="25000"/>
                  </a:schemeClr>
                </a:solidFill>
                <a:latin typeface="Arial" panose="020B0604020202020204" pitchFamily="34" charset="0"/>
                <a:cs typeface="Arial" panose="020B0604020202020204" pitchFamily="34" charset="0"/>
              </a:rPr>
              <a:t>Child Care Stabilization Grant</a:t>
            </a:r>
          </a:p>
          <a:p>
            <a:pPr defTabSz="622113">
              <a:spcBef>
                <a:spcPct val="0"/>
              </a:spcBef>
              <a:spcAft>
                <a:spcPct val="35000"/>
              </a:spcAft>
            </a:pPr>
            <a:r>
              <a:rPr lang="en-US" sz="1800" dirty="0">
                <a:solidFill>
                  <a:schemeClr val="tx1">
                    <a:lumMod val="75000"/>
                    <a:lumOff val="25000"/>
                  </a:schemeClr>
                </a:solidFill>
                <a:latin typeface="Arial" panose="020B0604020202020204" pitchFamily="34" charset="0"/>
                <a:cs typeface="Arial" panose="020B0604020202020204" pitchFamily="34" charset="0"/>
              </a:rPr>
              <a:t>Invest in NY – Child Care Deserts Grants</a:t>
            </a:r>
          </a:p>
          <a:p>
            <a:pPr defTabSz="622113">
              <a:spcBef>
                <a:spcPct val="0"/>
              </a:spcBef>
              <a:spcAft>
                <a:spcPct val="35000"/>
              </a:spcAft>
            </a:pPr>
            <a:r>
              <a:rPr lang="en-US" sz="1800" dirty="0">
                <a:solidFill>
                  <a:schemeClr val="tx1">
                    <a:lumMod val="75000"/>
                    <a:lumOff val="25000"/>
                  </a:schemeClr>
                </a:solidFill>
                <a:latin typeface="Arial" panose="020B0604020202020204" pitchFamily="34" charset="0"/>
                <a:cs typeface="Arial" panose="020B0604020202020204" pitchFamily="34" charset="0"/>
              </a:rPr>
              <a:t>Grant for Retroactive Absences </a:t>
            </a:r>
          </a:p>
          <a:p>
            <a:pPr defTabSz="622113">
              <a:spcBef>
                <a:spcPct val="0"/>
              </a:spcBef>
              <a:spcAft>
                <a:spcPct val="35000"/>
              </a:spcAft>
            </a:pPr>
            <a:r>
              <a:rPr lang="en-US" sz="1800" dirty="0">
                <a:solidFill>
                  <a:schemeClr val="tx1">
                    <a:lumMod val="75000"/>
                    <a:lumOff val="25000"/>
                  </a:schemeClr>
                </a:solidFill>
                <a:latin typeface="Arial" panose="020B0604020202020204" pitchFamily="34" charset="0"/>
                <a:cs typeface="Arial" panose="020B0604020202020204" pitchFamily="34" charset="0"/>
              </a:rPr>
              <a:t>Essential Worker Scholarship</a:t>
            </a:r>
          </a:p>
          <a:p>
            <a:pPr defTabSz="622113">
              <a:spcBef>
                <a:spcPct val="0"/>
              </a:spcBef>
              <a:spcAft>
                <a:spcPct val="35000"/>
              </a:spcAft>
            </a:pPr>
            <a:r>
              <a:rPr lang="en-US" sz="1800" dirty="0">
                <a:solidFill>
                  <a:schemeClr val="tx1">
                    <a:lumMod val="75000"/>
                    <a:lumOff val="25000"/>
                  </a:schemeClr>
                </a:solidFill>
                <a:latin typeface="Arial" panose="020B0604020202020204" pitchFamily="34" charset="0"/>
                <a:cs typeface="Arial" panose="020B0604020202020204" pitchFamily="34" charset="0"/>
              </a:rPr>
              <a:t>Prior Funding Opportunities</a:t>
            </a:r>
          </a:p>
          <a:p>
            <a:pPr marL="45706" indent="0">
              <a:buNone/>
            </a:pPr>
            <a:endParaRPr lang="en-US" dirty="0"/>
          </a:p>
        </p:txBody>
      </p:sp>
      <p:sp>
        <p:nvSpPr>
          <p:cNvPr id="4" name="Content Placeholder 3">
            <a:extLst>
              <a:ext uri="{FF2B5EF4-FFF2-40B4-BE49-F238E27FC236}">
                <a16:creationId xmlns:a16="http://schemas.microsoft.com/office/drawing/2014/main" id="{8F303C7A-E741-F10E-42E7-BD6342D95CB4}"/>
              </a:ext>
            </a:extLst>
          </p:cNvPr>
          <p:cNvSpPr>
            <a:spLocks noGrp="1"/>
          </p:cNvSpPr>
          <p:nvPr>
            <p:ph sz="half" idx="2"/>
          </p:nvPr>
        </p:nvSpPr>
        <p:spPr>
          <a:xfrm>
            <a:off x="6121579" y="1219199"/>
            <a:ext cx="4753642" cy="5301712"/>
          </a:xfrm>
          <a:ln>
            <a:noFill/>
          </a:ln>
        </p:spPr>
        <p:style>
          <a:lnRef idx="2">
            <a:schemeClr val="dk1"/>
          </a:lnRef>
          <a:fillRef idx="1">
            <a:schemeClr val="lt1"/>
          </a:fillRef>
          <a:effectRef idx="0">
            <a:schemeClr val="dk1"/>
          </a:effectRef>
          <a:fontRef idx="minor">
            <a:schemeClr val="dk1"/>
          </a:fontRef>
        </p:style>
        <p:txBody>
          <a:bodyPr anchor="ctr">
            <a:normAutofit lnSpcReduction="10000"/>
          </a:bodyPr>
          <a:lstStyle/>
          <a:p>
            <a:pPr marL="45706" indent="0" defTabSz="622113">
              <a:spcBef>
                <a:spcPct val="0"/>
              </a:spcBef>
              <a:spcAft>
                <a:spcPct val="35000"/>
              </a:spcAft>
              <a:buNone/>
            </a:pPr>
            <a:r>
              <a:rPr lang="en-US" sz="3599" dirty="0">
                <a:solidFill>
                  <a:schemeClr val="accent2">
                    <a:lumMod val="75000"/>
                  </a:schemeClr>
                </a:solidFill>
              </a:rPr>
              <a:t>Housing / Infrastructure</a:t>
            </a:r>
            <a:endParaRPr lang="en-US" sz="3599" b="1" dirty="0">
              <a:solidFill>
                <a:schemeClr val="accent2">
                  <a:lumMod val="75000"/>
                </a:schemeClr>
              </a:solidFill>
            </a:endParaRPr>
          </a:p>
          <a:p>
            <a:pPr defTabSz="622113">
              <a:spcBef>
                <a:spcPct val="0"/>
              </a:spcBef>
              <a:spcAft>
                <a:spcPct val="35000"/>
              </a:spcAft>
            </a:pPr>
            <a:endParaRPr lang="en-US" sz="1400" b="1" dirty="0">
              <a:solidFill>
                <a:schemeClr val="tx1">
                  <a:lumMod val="75000"/>
                  <a:lumOff val="25000"/>
                </a:schemeClr>
              </a:solidFill>
            </a:endParaRPr>
          </a:p>
          <a:p>
            <a:pPr defTabSz="622113">
              <a:spcBef>
                <a:spcPct val="0"/>
              </a:spcBef>
              <a:spcAft>
                <a:spcPct val="35000"/>
              </a:spcAft>
            </a:pPr>
            <a:r>
              <a:rPr lang="en-US" sz="1800" dirty="0">
                <a:solidFill>
                  <a:schemeClr val="tx1">
                    <a:lumMod val="75000"/>
                    <a:lumOff val="25000"/>
                  </a:schemeClr>
                </a:solidFill>
                <a:latin typeface="Arial" panose="020B0604020202020204" pitchFamily="34" charset="0"/>
                <a:cs typeface="Arial" panose="020B0604020202020204" pitchFamily="34" charset="0"/>
              </a:rPr>
              <a:t>NYSERDA – Housing Initiative for New Construction</a:t>
            </a:r>
          </a:p>
          <a:p>
            <a:pPr lvl="1" defTabSz="622113">
              <a:spcBef>
                <a:spcPct val="0"/>
              </a:spcBef>
              <a:spcAft>
                <a:spcPct val="35000"/>
              </a:spcAft>
            </a:pPr>
            <a:r>
              <a:rPr lang="en-US" dirty="0">
                <a:solidFill>
                  <a:srgbClr val="0070C0"/>
                </a:solidFill>
                <a:latin typeface="Arial" panose="020B0604020202020204" pitchFamily="34" charset="0"/>
                <a:cs typeface="Arial" panose="020B0604020202020204" pitchFamily="34" charset="0"/>
              </a:rPr>
              <a:t>https://www.nyserda.ny.gov</a:t>
            </a:r>
          </a:p>
          <a:p>
            <a:pPr defTabSz="622113">
              <a:spcBef>
                <a:spcPct val="0"/>
              </a:spcBef>
              <a:spcAft>
                <a:spcPct val="35000"/>
              </a:spcAft>
            </a:pPr>
            <a:r>
              <a:rPr lang="en-US" sz="1800" dirty="0">
                <a:solidFill>
                  <a:schemeClr val="tx1">
                    <a:lumMod val="75000"/>
                    <a:lumOff val="25000"/>
                  </a:schemeClr>
                </a:solidFill>
                <a:latin typeface="Arial" panose="020B0604020202020204" pitchFamily="34" charset="0"/>
                <a:cs typeface="Arial" panose="020B0604020202020204" pitchFamily="34" charset="0"/>
              </a:rPr>
              <a:t>Future Housing Initiative Programs</a:t>
            </a:r>
          </a:p>
          <a:p>
            <a:pPr defTabSz="622113">
              <a:spcBef>
                <a:spcPct val="0"/>
              </a:spcBef>
              <a:spcAft>
                <a:spcPct val="35000"/>
              </a:spcAft>
            </a:pPr>
            <a:r>
              <a:rPr lang="en-US" sz="1800" dirty="0">
                <a:solidFill>
                  <a:schemeClr val="tx1">
                    <a:lumMod val="75000"/>
                    <a:lumOff val="25000"/>
                  </a:schemeClr>
                </a:solidFill>
                <a:latin typeface="Arial" panose="020B0604020202020204" pitchFamily="34" charset="0"/>
                <a:cs typeface="Arial" panose="020B0604020202020204" pitchFamily="34" charset="0"/>
              </a:rPr>
              <a:t>EmPower New York</a:t>
            </a:r>
          </a:p>
          <a:p>
            <a:pPr defTabSz="622113">
              <a:spcBef>
                <a:spcPct val="0"/>
              </a:spcBef>
              <a:spcAft>
                <a:spcPct val="35000"/>
              </a:spcAft>
            </a:pPr>
            <a:r>
              <a:rPr lang="en-US" sz="1800" dirty="0">
                <a:solidFill>
                  <a:schemeClr val="tx1">
                    <a:lumMod val="75000"/>
                    <a:lumOff val="25000"/>
                  </a:schemeClr>
                </a:solidFill>
                <a:latin typeface="Arial" panose="020B0604020202020204" pitchFamily="34" charset="0"/>
                <a:cs typeface="Arial" panose="020B0604020202020204" pitchFamily="34" charset="0"/>
              </a:rPr>
              <a:t>NY Energy Advisor</a:t>
            </a:r>
          </a:p>
          <a:p>
            <a:pPr defTabSz="622113">
              <a:spcBef>
                <a:spcPct val="0"/>
              </a:spcBef>
              <a:spcAft>
                <a:spcPct val="35000"/>
              </a:spcAft>
            </a:pPr>
            <a:r>
              <a:rPr lang="en-US" sz="1800" dirty="0">
                <a:solidFill>
                  <a:schemeClr val="tx1">
                    <a:lumMod val="75000"/>
                    <a:lumOff val="25000"/>
                  </a:schemeClr>
                </a:solidFill>
                <a:latin typeface="Arial" panose="020B0604020202020204" pitchFamily="34" charset="0"/>
                <a:cs typeface="Arial" panose="020B0604020202020204" pitchFamily="34" charset="0"/>
              </a:rPr>
              <a:t>Regional Clean Energy Hubs</a:t>
            </a:r>
          </a:p>
          <a:p>
            <a:pPr defTabSz="622113">
              <a:spcBef>
                <a:spcPct val="0"/>
              </a:spcBef>
              <a:spcAft>
                <a:spcPct val="35000"/>
              </a:spcAft>
            </a:pPr>
            <a:r>
              <a:rPr lang="en-US" sz="1800" dirty="0">
                <a:solidFill>
                  <a:schemeClr val="tx1">
                    <a:lumMod val="75000"/>
                    <a:lumOff val="25000"/>
                  </a:schemeClr>
                </a:solidFill>
                <a:latin typeface="Arial" panose="020B0604020202020204" pitchFamily="34" charset="0"/>
                <a:cs typeface="Arial" panose="020B0604020202020204" pitchFamily="34" charset="0"/>
              </a:rPr>
              <a:t>New York State Home Program – Housing Trust Fund Corporation (HTFC)</a:t>
            </a:r>
          </a:p>
          <a:p>
            <a:pPr defTabSz="622113">
              <a:spcBef>
                <a:spcPct val="0"/>
              </a:spcBef>
              <a:spcAft>
                <a:spcPct val="35000"/>
              </a:spcAft>
            </a:pPr>
            <a:r>
              <a:rPr lang="en-US" sz="1800" dirty="0">
                <a:solidFill>
                  <a:schemeClr val="tx1">
                    <a:lumMod val="75000"/>
                    <a:lumOff val="25000"/>
                  </a:schemeClr>
                </a:solidFill>
                <a:latin typeface="Arial" panose="020B0604020202020204" pitchFamily="34" charset="0"/>
                <a:cs typeface="Arial" panose="020B0604020202020204" pitchFamily="34" charset="0"/>
              </a:rPr>
              <a:t>Community Housing Development Organization (CHDO)</a:t>
            </a:r>
          </a:p>
          <a:p>
            <a:pPr lvl="1" defTabSz="622113">
              <a:spcBef>
                <a:spcPct val="0"/>
              </a:spcBef>
              <a:spcAft>
                <a:spcPct val="35000"/>
              </a:spcAft>
            </a:pPr>
            <a:r>
              <a:rPr lang="en-US" dirty="0">
                <a:solidFill>
                  <a:srgbClr val="0070C0"/>
                </a:solidFill>
                <a:latin typeface="Arial" panose="020B0604020202020204" pitchFamily="34" charset="0"/>
                <a:cs typeface="Arial" panose="020B0604020202020204" pitchFamily="34" charset="0"/>
              </a:rPr>
              <a:t>https://hcr.ny.gov/nys-home-program</a:t>
            </a:r>
          </a:p>
          <a:p>
            <a:pPr marL="45706" indent="0">
              <a:buNone/>
            </a:pPr>
            <a:endParaRPr lang="en-US" dirty="0"/>
          </a:p>
        </p:txBody>
      </p:sp>
      <p:pic>
        <p:nvPicPr>
          <p:cNvPr id="5" name="Picture 4" descr="A diagram of a quality of place&#10;&#10;Description automatically generated with medium confidence">
            <a:extLst>
              <a:ext uri="{FF2B5EF4-FFF2-40B4-BE49-F238E27FC236}">
                <a16:creationId xmlns:a16="http://schemas.microsoft.com/office/drawing/2014/main" id="{E2FC3D75-EC41-3C75-959B-3177B6ADF4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88" b="8485"/>
          <a:stretch/>
        </p:blipFill>
        <p:spPr>
          <a:xfrm>
            <a:off x="8990012" y="114300"/>
            <a:ext cx="2948591" cy="2362200"/>
          </a:xfrm>
          <a:prstGeom prst="ellipse">
            <a:avLst/>
          </a:prstGeom>
          <a:ln>
            <a:noFill/>
          </a:ln>
          <a:effectLst>
            <a:softEdge rad="112500"/>
          </a:effectLst>
        </p:spPr>
      </p:pic>
      <p:sp>
        <p:nvSpPr>
          <p:cNvPr id="6" name="Google Shape;79;p17">
            <a:extLst>
              <a:ext uri="{FF2B5EF4-FFF2-40B4-BE49-F238E27FC236}">
                <a16:creationId xmlns:a16="http://schemas.microsoft.com/office/drawing/2014/main" id="{5EC61ABE-1A60-7211-81AD-127C976AA0C9}"/>
              </a:ext>
            </a:extLst>
          </p:cNvPr>
          <p:cNvSpPr txBox="1">
            <a:spLocks/>
          </p:cNvSpPr>
          <p:nvPr/>
        </p:nvSpPr>
        <p:spPr bwMode="auto">
          <a:xfrm>
            <a:off x="836612" y="531999"/>
            <a:ext cx="2821676" cy="763401"/>
          </a:xfrm>
          <a:prstGeom prst="rect">
            <a:avLst/>
          </a:prstGeom>
        </p:spPr>
        <p:txBody>
          <a:bodyPr spcFirstLastPara="1" vert="horz" wrap="square" lIns="121868" tIns="121868" rIns="121868" bIns="121868" rtlCol="0" anchor="t" anchorCtr="0">
            <a:normAutofit/>
          </a:bodyPr>
          <a:lst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a:lstStyle>
          <a:p>
            <a:r>
              <a:rPr lang="en-US" dirty="0"/>
              <a:t>Funding</a:t>
            </a:r>
          </a:p>
        </p:txBody>
      </p:sp>
    </p:spTree>
    <p:extLst>
      <p:ext uri="{BB962C8B-B14F-4D97-AF65-F5344CB8AC3E}">
        <p14:creationId xmlns:p14="http://schemas.microsoft.com/office/powerpoint/2010/main" val="4374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destination management cycle&#10;&#10;Description automatically generated">
            <a:extLst>
              <a:ext uri="{FF2B5EF4-FFF2-40B4-BE49-F238E27FC236}">
                <a16:creationId xmlns:a16="http://schemas.microsoft.com/office/drawing/2014/main" id="{F0128D8D-149A-1BBB-D001-E91C1B2D6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12" y="914400"/>
            <a:ext cx="9951672" cy="5257800"/>
          </a:xfrm>
          <a:prstGeom prst="rect">
            <a:avLst/>
          </a:prstGeom>
          <a:effectLst>
            <a:softEdge rad="63500"/>
          </a:effectLst>
        </p:spPr>
      </p:pic>
      <p:pic>
        <p:nvPicPr>
          <p:cNvPr id="8" name="Picture 7" descr="A diagram of a quality of place&#10;&#10;Description automatically generated with medium confidence">
            <a:extLst>
              <a:ext uri="{FF2B5EF4-FFF2-40B4-BE49-F238E27FC236}">
                <a16:creationId xmlns:a16="http://schemas.microsoft.com/office/drawing/2014/main" id="{10CDF29A-566E-8656-D39F-6367A1B5C9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425924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386" y="152400"/>
            <a:ext cx="8686801" cy="1066800"/>
          </a:xfrm>
        </p:spPr>
        <p:txBody>
          <a:bodyPr/>
          <a:lstStyle/>
          <a:p>
            <a:r>
              <a:rPr lang="en-US" dirty="0"/>
              <a:t>SUMMARY</a:t>
            </a:r>
          </a:p>
        </p:txBody>
      </p:sp>
      <p:pic>
        <p:nvPicPr>
          <p:cNvPr id="6" name="Picture 5" descr="A diagram of a quality of place&#10;&#10;Description automatically generated with medium confidence">
            <a:extLst>
              <a:ext uri="{FF2B5EF4-FFF2-40B4-BE49-F238E27FC236}">
                <a16:creationId xmlns:a16="http://schemas.microsoft.com/office/drawing/2014/main" id="{29CEF1C8-62ED-2B51-A3AB-9A2B9364EA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88" b="8485"/>
          <a:stretch/>
        </p:blipFill>
        <p:spPr>
          <a:xfrm>
            <a:off x="8990012" y="152400"/>
            <a:ext cx="2948591" cy="2362200"/>
          </a:xfrm>
          <a:prstGeom prst="ellipse">
            <a:avLst/>
          </a:prstGeom>
          <a:ln>
            <a:noFill/>
          </a:ln>
          <a:effectLst>
            <a:softEdge rad="112500"/>
          </a:effectLst>
        </p:spPr>
      </p:pic>
      <p:sp>
        <p:nvSpPr>
          <p:cNvPr id="4" name="TextBox 3">
            <a:extLst>
              <a:ext uri="{FF2B5EF4-FFF2-40B4-BE49-F238E27FC236}">
                <a16:creationId xmlns:a16="http://schemas.microsoft.com/office/drawing/2014/main" id="{E9420127-5ADA-B505-0B3A-0E4A8A842ECB}"/>
              </a:ext>
            </a:extLst>
          </p:cNvPr>
          <p:cNvSpPr txBox="1"/>
          <p:nvPr/>
        </p:nvSpPr>
        <p:spPr>
          <a:xfrm>
            <a:off x="836612" y="1447800"/>
            <a:ext cx="8988575" cy="5016758"/>
          </a:xfrm>
          <a:prstGeom prst="rect">
            <a:avLst/>
          </a:prstGeom>
          <a:noFill/>
          <a:ln>
            <a:noFill/>
          </a:ln>
        </p:spPr>
        <p:txBody>
          <a:bodyPr wrap="square">
            <a:spAutoFit/>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It is time for us to change for the betterment of our residents. We know this is a          lot of information, but these are all areas that need to be looked at to create a better quality of place in Otsego County. </a:t>
            </a: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Arial" panose="020B0604020202020204" pitchFamily="34" charset="0"/>
                <a:ea typeface="Calibri" panose="020F0502020204030204" pitchFamily="34" charset="0"/>
              </a:rPr>
              <a:t>We are surviving on a day to day basis. If we do not start improving the place </a:t>
            </a:r>
            <a:r>
              <a:rPr lang="en-US" dirty="0">
                <a:solidFill>
                  <a:srgbClr val="000000"/>
                </a:solidFill>
                <a:latin typeface="Arial" panose="020B0604020202020204" pitchFamily="34" charset="0"/>
                <a:ea typeface="Calibri" panose="020F0502020204030204" pitchFamily="34" charset="0"/>
              </a:rPr>
              <a:t>that</a:t>
            </a:r>
            <a:r>
              <a:rPr lang="en-US" sz="1800" dirty="0">
                <a:solidFill>
                  <a:srgbClr val="000000"/>
                </a:solidFill>
                <a:effectLst/>
                <a:latin typeface="Arial" panose="020B0604020202020204" pitchFamily="34" charset="0"/>
                <a:ea typeface="Calibri" panose="020F0502020204030204" pitchFamily="34" charset="0"/>
              </a:rPr>
              <a:t> people decide to call home, then we will not be thriving. It will instead be surviving. </a:t>
            </a: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Arial" panose="020B0604020202020204" pitchFamily="34" charset="0"/>
                <a:ea typeface="Calibri" panose="020F0502020204030204" pitchFamily="34" charset="0"/>
              </a:rPr>
              <a:t>If we can work together and begin the improvements with our workforce, our infrastructure, and our childcare, we can start to thrive and become a leading county in New York State.</a:t>
            </a:r>
            <a:endParaRPr lang="en-US" sz="1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 </a:t>
            </a:r>
            <a:endParaRPr lang="en-US" sz="1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000000"/>
                </a:solidFill>
                <a:effectLst/>
                <a:latin typeface="Arial" panose="020B0604020202020204" pitchFamily="34" charset="0"/>
                <a:ea typeface="Calibri" panose="020F0502020204030204" pitchFamily="34" charset="0"/>
              </a:rPr>
              <a:t>Quality of Place</a:t>
            </a:r>
          </a:p>
          <a:p>
            <a:pPr marL="285750" marR="0" indent="-285750">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rPr>
              <a:t>A</a:t>
            </a:r>
            <a:r>
              <a:rPr lang="en-US" sz="1800" dirty="0">
                <a:solidFill>
                  <a:srgbClr val="000000"/>
                </a:solidFill>
                <a:effectLst/>
                <a:latin typeface="Arial" panose="020B0604020202020204" pitchFamily="34" charset="0"/>
                <a:ea typeface="Calibri" panose="020F0502020204030204" pitchFamily="34" charset="0"/>
              </a:rPr>
              <a:t> sense of belonging, </a:t>
            </a:r>
          </a:p>
          <a:p>
            <a:pPr marL="285750" marR="0" indent="-285750">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rPr>
              <a:t>P</a:t>
            </a:r>
            <a:r>
              <a:rPr lang="en-US" sz="1800" dirty="0">
                <a:solidFill>
                  <a:srgbClr val="000000"/>
                </a:solidFill>
                <a:effectLst/>
                <a:latin typeface="Arial" panose="020B0604020202020204" pitchFamily="34" charset="0"/>
                <a:ea typeface="Calibri" panose="020F0502020204030204" pitchFamily="34" charset="0"/>
              </a:rPr>
              <a:t>romoting community engagement </a:t>
            </a: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Arial" panose="020B0604020202020204" pitchFamily="34" charset="0"/>
                <a:ea typeface="Calibri" panose="020F0502020204030204" pitchFamily="34" charset="0"/>
              </a:rPr>
              <a:t>Attracting investment and talent, and ultimately enhancing the overall experience of living in our County </a:t>
            </a:r>
          </a:p>
          <a:p>
            <a:pPr marL="285750" marR="0" indent="-285750">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rPr>
              <a:t>Through p</a:t>
            </a:r>
            <a:r>
              <a:rPr lang="en-US" sz="1800" dirty="0">
                <a:solidFill>
                  <a:srgbClr val="000000"/>
                </a:solidFill>
                <a:effectLst/>
                <a:latin typeface="Arial" panose="020B0604020202020204" pitchFamily="34" charset="0"/>
                <a:ea typeface="Calibri" panose="020F0502020204030204" pitchFamily="34" charset="0"/>
              </a:rPr>
              <a:t>rioritizing and investing in the creation and maintenance of high-quality places, communities can create vibrant and sustainable environments that thrive and evolve with the changing needs and aspirations for our residents.</a:t>
            </a:r>
            <a:endParaRPr lang="en-US" sz="1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 </a:t>
            </a: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8813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52400"/>
            <a:ext cx="8686801" cy="1066800"/>
          </a:xfrm>
        </p:spPr>
        <p:txBody>
          <a:bodyPr/>
          <a:lstStyle/>
          <a:p>
            <a:r>
              <a:rPr lang="en-US" dirty="0"/>
              <a:t>Summary</a:t>
            </a:r>
          </a:p>
        </p:txBody>
      </p:sp>
      <p:sp>
        <p:nvSpPr>
          <p:cNvPr id="5" name="Content Placeholder 4">
            <a:extLst>
              <a:ext uri="{FF2B5EF4-FFF2-40B4-BE49-F238E27FC236}">
                <a16:creationId xmlns:a16="http://schemas.microsoft.com/office/drawing/2014/main" id="{BF072FD2-2029-40E8-2F82-D4606886AA76}"/>
              </a:ext>
            </a:extLst>
          </p:cNvPr>
          <p:cNvSpPr>
            <a:spLocks noGrp="1"/>
          </p:cNvSpPr>
          <p:nvPr>
            <p:ph idx="1"/>
          </p:nvPr>
        </p:nvSpPr>
        <p:spPr>
          <a:xfrm>
            <a:off x="807707" y="1600200"/>
            <a:ext cx="8487105" cy="4572000"/>
          </a:xfrm>
        </p:spPr>
        <p:txBody>
          <a:bodyPr>
            <a:normAutofit/>
          </a:bodyPr>
          <a:lstStyle/>
          <a:p>
            <a:pPr marL="0" marR="0" indent="0">
              <a:spcBef>
                <a:spcPts val="0"/>
              </a:spcBef>
              <a:spcAft>
                <a:spcPts val="0"/>
              </a:spcAft>
              <a:buNone/>
            </a:pP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Otsego County’s leading revenue generator is tourism. We make sure our tourists are having a good time, but we also want to focus on the people that create our areas; our residents. Help us create Otsego County as a place where those tourists will want to come back to. And not just to visit, but to stay, put down roots and build their lives.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7" name="Picture 6" descr="A diagram of a quality of place&#10;&#10;Description automatically generated with medium confidence">
            <a:extLst>
              <a:ext uri="{FF2B5EF4-FFF2-40B4-BE49-F238E27FC236}">
                <a16:creationId xmlns:a16="http://schemas.microsoft.com/office/drawing/2014/main" id="{FF240A65-978F-13E2-0F29-33FDFF5866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117342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6361-E752-4F73-AFDD-53A314A83A72}"/>
              </a:ext>
            </a:extLst>
          </p:cNvPr>
          <p:cNvSpPr txBox="1">
            <a:spLocks/>
          </p:cNvSpPr>
          <p:nvPr/>
        </p:nvSpPr>
        <p:spPr>
          <a:xfrm>
            <a:off x="912812" y="1066800"/>
            <a:ext cx="8686801" cy="1066800"/>
          </a:xfrm>
          <a:prstGeom prst="rect">
            <a:avLst/>
          </a:prstGeom>
        </p:spPr>
        <p:txBody>
          <a:bodyPr/>
          <a:lst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a:lstStyle>
          <a:p>
            <a:r>
              <a:rPr lang="en-US" sz="6600" dirty="0"/>
              <a:t>We thank you for your time and attention.</a:t>
            </a:r>
          </a:p>
        </p:txBody>
      </p:sp>
      <p:pic>
        <p:nvPicPr>
          <p:cNvPr id="3" name="Picture 2" descr="A picture containing text, logo, circle, font&#10;&#10;Description automatically generated">
            <a:extLst>
              <a:ext uri="{FF2B5EF4-FFF2-40B4-BE49-F238E27FC236}">
                <a16:creationId xmlns:a16="http://schemas.microsoft.com/office/drawing/2014/main" id="{B8DDCA63-6FF7-8108-BD7A-B410237692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863" t="38890" r="6863" b="23333"/>
          <a:stretch/>
        </p:blipFill>
        <p:spPr>
          <a:xfrm>
            <a:off x="6246812" y="3352800"/>
            <a:ext cx="4030312" cy="2283843"/>
          </a:xfrm>
          <a:prstGeom prst="ellipse">
            <a:avLst/>
          </a:prstGeom>
        </p:spPr>
      </p:pic>
    </p:spTree>
    <p:extLst>
      <p:ext uri="{BB962C8B-B14F-4D97-AF65-F5344CB8AC3E}">
        <p14:creationId xmlns:p14="http://schemas.microsoft.com/office/powerpoint/2010/main" val="311548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6361-E752-4F73-AFDD-53A314A83A72}"/>
              </a:ext>
            </a:extLst>
          </p:cNvPr>
          <p:cNvSpPr txBox="1">
            <a:spLocks/>
          </p:cNvSpPr>
          <p:nvPr/>
        </p:nvSpPr>
        <p:spPr>
          <a:xfrm>
            <a:off x="912812" y="1066800"/>
            <a:ext cx="8686801" cy="1066800"/>
          </a:xfrm>
          <a:prstGeom prst="rect">
            <a:avLst/>
          </a:prstGeom>
        </p:spPr>
        <p:txBody>
          <a:bodyPr/>
          <a:lst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a:lstStyle>
          <a:p>
            <a:endParaRPr lang="en-US" sz="6600" dirty="0"/>
          </a:p>
        </p:txBody>
      </p:sp>
      <p:pic>
        <p:nvPicPr>
          <p:cNvPr id="3" name="Picture 2" descr="A picture containing text, logo, circle, font&#10;&#10;Description automatically generated">
            <a:extLst>
              <a:ext uri="{FF2B5EF4-FFF2-40B4-BE49-F238E27FC236}">
                <a16:creationId xmlns:a16="http://schemas.microsoft.com/office/drawing/2014/main" id="{B8DDCA63-6FF7-8108-BD7A-B410237692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863" t="38890" r="6863" b="23333"/>
          <a:stretch/>
        </p:blipFill>
        <p:spPr>
          <a:xfrm>
            <a:off x="8555834" y="279363"/>
            <a:ext cx="3003243" cy="1701837"/>
          </a:xfrm>
          <a:prstGeom prst="ellipse">
            <a:avLst/>
          </a:prstGeom>
        </p:spPr>
      </p:pic>
      <p:sp>
        <p:nvSpPr>
          <p:cNvPr id="4" name="TextBox 3">
            <a:extLst>
              <a:ext uri="{FF2B5EF4-FFF2-40B4-BE49-F238E27FC236}">
                <a16:creationId xmlns:a16="http://schemas.microsoft.com/office/drawing/2014/main" id="{9F7B3DCA-5E1E-F963-F1F3-EEB8E735A2C5}"/>
              </a:ext>
            </a:extLst>
          </p:cNvPr>
          <p:cNvSpPr txBox="1"/>
          <p:nvPr/>
        </p:nvSpPr>
        <p:spPr>
          <a:xfrm>
            <a:off x="379412" y="608112"/>
            <a:ext cx="6553200" cy="1231106"/>
          </a:xfrm>
          <a:prstGeom prst="rect">
            <a:avLst/>
          </a:prstGeom>
          <a:noFill/>
          <a:ln>
            <a:noFill/>
          </a:ln>
        </p:spPr>
        <p:txBody>
          <a:bodyPr wrap="square" rtlCol="0" anchor="ctr" anchorCtr="1">
            <a:spAutoFit/>
          </a:bodyPr>
          <a:lstStyle/>
          <a:p>
            <a:r>
              <a:rPr lang="en-US" sz="2800" b="1" dirty="0">
                <a:latin typeface="Arial" panose="020B0604020202020204" pitchFamily="34" charset="0"/>
                <a:cs typeface="Arial" panose="020B0604020202020204" pitchFamily="34" charset="0"/>
              </a:rPr>
              <a:t>Thank You and Congratulations to the Leadership Otsego Class of 2023!</a:t>
            </a:r>
          </a:p>
          <a:p>
            <a:endParaRPr lang="en-US" dirty="0"/>
          </a:p>
        </p:txBody>
      </p:sp>
      <p:sp>
        <p:nvSpPr>
          <p:cNvPr id="5" name="TextBox 4">
            <a:extLst>
              <a:ext uri="{FF2B5EF4-FFF2-40B4-BE49-F238E27FC236}">
                <a16:creationId xmlns:a16="http://schemas.microsoft.com/office/drawing/2014/main" id="{D05D0697-F1CE-88EF-BA00-A93D40451682}"/>
              </a:ext>
            </a:extLst>
          </p:cNvPr>
          <p:cNvSpPr txBox="1"/>
          <p:nvPr/>
        </p:nvSpPr>
        <p:spPr>
          <a:xfrm>
            <a:off x="596910" y="2091898"/>
            <a:ext cx="5943600" cy="3970318"/>
          </a:xfrm>
          <a:prstGeom prst="rect">
            <a:avLst/>
          </a:prstGeom>
          <a:noFill/>
          <a:ln>
            <a:noFill/>
          </a:ln>
        </p:spPr>
        <p:txBody>
          <a:bodyPr wrap="square" rtlCol="0" anchor="ctr" anchorCtr="1">
            <a:spAutoFit/>
          </a:bodyPr>
          <a:lstStyle/>
          <a:p>
            <a:r>
              <a:rPr lang="en-US" dirty="0">
                <a:latin typeface="Arial" panose="020B0604020202020204" pitchFamily="34" charset="0"/>
                <a:cs typeface="Arial" panose="020B0604020202020204" pitchFamily="34" charset="0"/>
              </a:rPr>
              <a:t>Ryan Bissinger – RJ Millworkers, Inc.</a:t>
            </a:r>
          </a:p>
          <a:p>
            <a:r>
              <a:rPr lang="en-US" dirty="0">
                <a:latin typeface="Arial" panose="020B0604020202020204" pitchFamily="34" charset="0"/>
                <a:cs typeface="Arial" panose="020B0604020202020204" pitchFamily="34" charset="0"/>
              </a:rPr>
              <a:t>Patrick Bullock, Otsego Electric Cooperative, Inc,</a:t>
            </a:r>
          </a:p>
          <a:p>
            <a:r>
              <a:rPr lang="en-US" dirty="0">
                <a:latin typeface="Arial" panose="020B0604020202020204" pitchFamily="34" charset="0"/>
                <a:cs typeface="Arial" panose="020B0604020202020204" pitchFamily="34" charset="0"/>
              </a:rPr>
              <a:t>Stephanie Byrnes – NYCM Insurance</a:t>
            </a:r>
          </a:p>
          <a:p>
            <a:r>
              <a:rPr lang="en-US" dirty="0">
                <a:latin typeface="Arial" panose="020B0604020202020204" pitchFamily="34" charset="0"/>
                <a:cs typeface="Arial" panose="020B0604020202020204" pitchFamily="34" charset="0"/>
              </a:rPr>
              <a:t>Adam Clouse – The ARC Otsego</a:t>
            </a:r>
          </a:p>
          <a:p>
            <a:r>
              <a:rPr lang="en-US" dirty="0">
                <a:latin typeface="Arial" panose="020B0604020202020204" pitchFamily="34" charset="0"/>
                <a:cs typeface="Arial" panose="020B0604020202020204" pitchFamily="34" charset="0"/>
              </a:rPr>
              <a:t>Tim Dauchy-  NYCM Insurance</a:t>
            </a:r>
          </a:p>
          <a:p>
            <a:r>
              <a:rPr lang="en-US" dirty="0">
                <a:latin typeface="Arial" panose="020B0604020202020204" pitchFamily="34" charset="0"/>
                <a:cs typeface="Arial" panose="020B0604020202020204" pitchFamily="34" charset="0"/>
              </a:rPr>
              <a:t>Gina Gardner- The Otesaga Hotel</a:t>
            </a:r>
          </a:p>
          <a:p>
            <a:r>
              <a:rPr lang="en-US" dirty="0">
                <a:latin typeface="Arial" panose="020B0604020202020204" pitchFamily="34" charset="0"/>
                <a:cs typeface="Arial" panose="020B0604020202020204" pitchFamily="34" charset="0"/>
              </a:rPr>
              <a:t>Helen Garvin- LEAF, Inc.</a:t>
            </a:r>
          </a:p>
          <a:p>
            <a:r>
              <a:rPr lang="en-US" dirty="0">
                <a:latin typeface="Arial" panose="020B0604020202020204" pitchFamily="34" charset="0"/>
                <a:cs typeface="Arial" panose="020B0604020202020204" pitchFamily="34" charset="0"/>
              </a:rPr>
              <a:t>Jessica Granish- Springbrook</a:t>
            </a:r>
          </a:p>
          <a:p>
            <a:r>
              <a:rPr lang="en-US" dirty="0">
                <a:latin typeface="Arial" panose="020B0604020202020204" pitchFamily="34" charset="0"/>
                <a:cs typeface="Arial" panose="020B0604020202020204" pitchFamily="34" charset="0"/>
              </a:rPr>
              <a:t>James Johnson- Cleinman Performance Partners, Inc.</a:t>
            </a:r>
          </a:p>
          <a:p>
            <a:r>
              <a:rPr lang="en-US" dirty="0">
                <a:latin typeface="Arial" panose="020B0604020202020204" pitchFamily="34" charset="0"/>
                <a:cs typeface="Arial" panose="020B0604020202020204" pitchFamily="34" charset="0"/>
              </a:rPr>
              <a:t>Chris Kegelman- NBT Bank</a:t>
            </a:r>
          </a:p>
          <a:p>
            <a:r>
              <a:rPr lang="en-US" dirty="0">
                <a:latin typeface="Arial" panose="020B0604020202020204" pitchFamily="34" charset="0"/>
                <a:cs typeface="Arial" panose="020B0604020202020204" pitchFamily="34" charset="0"/>
              </a:rPr>
              <a:t>Paul Lawrence- Springbrook</a:t>
            </a:r>
          </a:p>
          <a:p>
            <a:r>
              <a:rPr lang="en-US" dirty="0">
                <a:latin typeface="Arial" panose="020B0604020202020204" pitchFamily="34" charset="0"/>
                <a:cs typeface="Arial" panose="020B0604020202020204" pitchFamily="34" charset="0"/>
              </a:rPr>
              <a:t>Lara Leonard- The Morgan Stanley</a:t>
            </a:r>
          </a:p>
          <a:p>
            <a:r>
              <a:rPr lang="en-US" dirty="0">
                <a:latin typeface="Arial" panose="020B0604020202020204" pitchFamily="34" charset="0"/>
                <a:cs typeface="Arial" panose="020B0604020202020204" pitchFamily="34" charset="0"/>
              </a:rPr>
              <a:t>Amber Merchant- Community, Bank N.A.</a:t>
            </a:r>
          </a:p>
          <a:p>
            <a:endParaRPr lang="en-US" dirty="0"/>
          </a:p>
        </p:txBody>
      </p:sp>
      <p:sp>
        <p:nvSpPr>
          <p:cNvPr id="11" name="TextBox 10">
            <a:extLst>
              <a:ext uri="{FF2B5EF4-FFF2-40B4-BE49-F238E27FC236}">
                <a16:creationId xmlns:a16="http://schemas.microsoft.com/office/drawing/2014/main" id="{7950B46B-4D52-43FC-7955-ACD07661B099}"/>
              </a:ext>
            </a:extLst>
          </p:cNvPr>
          <p:cNvSpPr txBox="1"/>
          <p:nvPr/>
        </p:nvSpPr>
        <p:spPr>
          <a:xfrm>
            <a:off x="6552332" y="2236315"/>
            <a:ext cx="6094562" cy="3693319"/>
          </a:xfrm>
          <a:prstGeom prst="rect">
            <a:avLst/>
          </a:prstGeom>
          <a:noFill/>
          <a:ln>
            <a:noFill/>
          </a:ln>
        </p:spPr>
        <p:txBody>
          <a:bodyPr wrap="square">
            <a:spAutoFit/>
          </a:bodyPr>
          <a:lstStyle/>
          <a:p>
            <a:r>
              <a:rPr lang="en-US" dirty="0">
                <a:latin typeface="Arial" panose="020B0604020202020204" pitchFamily="34" charset="0"/>
                <a:cs typeface="Arial" panose="020B0604020202020204" pitchFamily="34" charset="0"/>
              </a:rPr>
              <a:t>Gordon Mumbolo, Springbrook</a:t>
            </a:r>
          </a:p>
          <a:p>
            <a:r>
              <a:rPr lang="en-US" dirty="0">
                <a:latin typeface="Arial" panose="020B0604020202020204" pitchFamily="34" charset="0"/>
                <a:cs typeface="Arial" panose="020B0604020202020204" pitchFamily="34" charset="0"/>
              </a:rPr>
              <a:t>Michelle Myers- Springbrook</a:t>
            </a:r>
          </a:p>
          <a:p>
            <a:r>
              <a:rPr lang="en-US" dirty="0">
                <a:latin typeface="Arial" panose="020B0604020202020204" pitchFamily="34" charset="0"/>
                <a:cs typeface="Arial" panose="020B0604020202020204" pitchFamily="34" charset="0"/>
              </a:rPr>
              <a:t>Tara Nolet, ONC BOCES</a:t>
            </a:r>
          </a:p>
          <a:p>
            <a:r>
              <a:rPr lang="en-US" dirty="0">
                <a:latin typeface="Arial" panose="020B0604020202020204" pitchFamily="34" charset="0"/>
                <a:cs typeface="Arial" panose="020B0604020202020204" pitchFamily="34" charset="0"/>
              </a:rPr>
              <a:t>Julianne Pettine, NYCM Insurance</a:t>
            </a:r>
          </a:p>
          <a:p>
            <a:r>
              <a:rPr lang="en-US" dirty="0">
                <a:latin typeface="Arial" panose="020B0604020202020204" pitchFamily="34" charset="0"/>
                <a:cs typeface="Arial" panose="020B0604020202020204" pitchFamily="34" charset="0"/>
              </a:rPr>
              <a:t>Dominique Rockwell- Springbrook</a:t>
            </a:r>
          </a:p>
          <a:p>
            <a:r>
              <a:rPr lang="en-US" dirty="0">
                <a:latin typeface="Arial" panose="020B0604020202020204" pitchFamily="34" charset="0"/>
                <a:cs typeface="Arial" panose="020B0604020202020204" pitchFamily="34" charset="0"/>
              </a:rPr>
              <a:t>Heather Schermerhorn- NYCM Insurance</a:t>
            </a:r>
          </a:p>
          <a:p>
            <a:r>
              <a:rPr lang="en-US" dirty="0">
                <a:latin typeface="Arial" panose="020B0604020202020204" pitchFamily="34" charset="0"/>
                <a:cs typeface="Arial" panose="020B0604020202020204" pitchFamily="34" charset="0"/>
              </a:rPr>
              <a:t>Nathaniel Shuart- Destination Marketing Corp.</a:t>
            </a:r>
          </a:p>
          <a:p>
            <a:r>
              <a:rPr lang="en-US" dirty="0">
                <a:latin typeface="Arial" panose="020B0604020202020204" pitchFamily="34" charset="0"/>
                <a:cs typeface="Arial" panose="020B0604020202020204" pitchFamily="34" charset="0"/>
              </a:rPr>
              <a:t>Tracy Smith-Reed- Yak’s Youth Center</a:t>
            </a:r>
          </a:p>
          <a:p>
            <a:r>
              <a:rPr lang="en-US" dirty="0">
                <a:latin typeface="Arial" panose="020B0604020202020204" pitchFamily="34" charset="0"/>
                <a:cs typeface="Arial" panose="020B0604020202020204" pitchFamily="34" charset="0"/>
              </a:rPr>
              <a:t>Josh Taylor</a:t>
            </a:r>
          </a:p>
          <a:p>
            <a:r>
              <a:rPr lang="en-US" dirty="0">
                <a:latin typeface="Arial" panose="020B0604020202020204" pitchFamily="34" charset="0"/>
                <a:cs typeface="Arial" panose="020B0604020202020204" pitchFamily="34" charset="0"/>
              </a:rPr>
              <a:t>Jennifer Teserio- Paperkite</a:t>
            </a:r>
          </a:p>
          <a:p>
            <a:r>
              <a:rPr lang="en-US" dirty="0">
                <a:latin typeface="Arial" panose="020B0604020202020204" pitchFamily="34" charset="0"/>
                <a:cs typeface="Arial" panose="020B0604020202020204" pitchFamily="34" charset="0"/>
              </a:rPr>
              <a:t>Marisa VanWormer- Paperkite</a:t>
            </a:r>
          </a:p>
          <a:p>
            <a:r>
              <a:rPr lang="en-US" dirty="0">
                <a:latin typeface="Arial" panose="020B0604020202020204" pitchFamily="34" charset="0"/>
                <a:cs typeface="Arial" panose="020B0604020202020204" pitchFamily="34" charset="0"/>
              </a:rPr>
              <a:t>Holly Webb- NYCM Insurance</a:t>
            </a:r>
          </a:p>
          <a:p>
            <a:r>
              <a:rPr lang="en-US" dirty="0">
                <a:latin typeface="Arial" panose="020B0604020202020204" pitchFamily="34" charset="0"/>
                <a:cs typeface="Arial" panose="020B0604020202020204" pitchFamily="34" charset="0"/>
              </a:rPr>
              <a:t>Serina Wilber- NYCM Insurance</a:t>
            </a:r>
          </a:p>
        </p:txBody>
      </p:sp>
    </p:spTree>
    <p:extLst>
      <p:ext uri="{BB962C8B-B14F-4D97-AF65-F5344CB8AC3E}">
        <p14:creationId xmlns:p14="http://schemas.microsoft.com/office/powerpoint/2010/main" val="255910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424002"/>
            <a:ext cx="7010400" cy="762000"/>
          </a:xfrm>
        </p:spPr>
        <p:txBody>
          <a:bodyPr/>
          <a:lstStyle/>
          <a:p>
            <a:r>
              <a:rPr lang="en-US" dirty="0"/>
              <a:t>Workforce Attraction</a:t>
            </a:r>
          </a:p>
        </p:txBody>
      </p:sp>
      <p:sp>
        <p:nvSpPr>
          <p:cNvPr id="3" name="Content Placeholder 2"/>
          <p:cNvSpPr>
            <a:spLocks noGrp="1"/>
          </p:cNvSpPr>
          <p:nvPr>
            <p:ph idx="1"/>
          </p:nvPr>
        </p:nvSpPr>
        <p:spPr>
          <a:xfrm>
            <a:off x="760412" y="1447800"/>
            <a:ext cx="6934201" cy="4191000"/>
          </a:xfrm>
        </p:spPr>
        <p:txBody>
          <a:bodyPr>
            <a:normAutofit fontScale="55000" lnSpcReduction="20000"/>
          </a:bodyPr>
          <a:lstStyle/>
          <a:p>
            <a:r>
              <a:rPr lang="en-US" sz="3400" dirty="0">
                <a:latin typeface="Arial" panose="020B0604020202020204" pitchFamily="34" charset="0"/>
                <a:cs typeface="Arial" panose="020B0604020202020204" pitchFamily="34" charset="0"/>
              </a:rPr>
              <a:t>Get the word out about the opportunities locally</a:t>
            </a:r>
          </a:p>
          <a:p>
            <a:r>
              <a:rPr lang="en-US" sz="3400" dirty="0">
                <a:latin typeface="Arial" panose="020B0604020202020204" pitchFamily="34" charset="0"/>
                <a:cs typeface="Arial" panose="020B0604020202020204" pitchFamily="34" charset="0"/>
              </a:rPr>
              <a:t>Create a culture in the county that people want to be part of</a:t>
            </a:r>
          </a:p>
          <a:p>
            <a:r>
              <a:rPr lang="en-US" sz="3400" dirty="0">
                <a:latin typeface="Arial" panose="020B0604020202020204" pitchFamily="34" charset="0"/>
                <a:cs typeface="Arial" panose="020B0604020202020204" pitchFamily="34" charset="0"/>
              </a:rPr>
              <a:t>Promote a work-life balance while offering professional and personal development</a:t>
            </a:r>
          </a:p>
          <a:p>
            <a:r>
              <a:rPr lang="en-US" sz="3400" dirty="0">
                <a:latin typeface="Arial" panose="020B0604020202020204" pitchFamily="34" charset="0"/>
                <a:cs typeface="Arial" panose="020B0604020202020204" pitchFamily="34" charset="0"/>
              </a:rPr>
              <a:t>Provide training and upskilling opportunities during work hours</a:t>
            </a:r>
          </a:p>
          <a:p>
            <a:r>
              <a:rPr lang="en-US" sz="3400" dirty="0">
                <a:latin typeface="Arial" panose="020B0604020202020204" pitchFamily="34" charset="0"/>
                <a:cs typeface="Arial" panose="020B0604020202020204" pitchFamily="34" charset="0"/>
              </a:rPr>
              <a:t>Openly share employer benefits that people seek</a:t>
            </a:r>
          </a:p>
          <a:p>
            <a:r>
              <a:rPr lang="en-US" sz="3400" dirty="0">
                <a:latin typeface="Arial" panose="020B0604020202020204" pitchFamily="34" charset="0"/>
                <a:cs typeface="Arial" panose="020B0604020202020204" pitchFamily="34" charset="0"/>
              </a:rPr>
              <a:t>Develop benefits that people seek</a:t>
            </a:r>
          </a:p>
          <a:p>
            <a:pPr lvl="1"/>
            <a:r>
              <a:rPr lang="en-US" sz="3400" dirty="0">
                <a:latin typeface="Arial" panose="020B0604020202020204" pitchFamily="34" charset="0"/>
                <a:cs typeface="Arial" panose="020B0604020202020204" pitchFamily="34" charset="0"/>
              </a:rPr>
              <a:t>Childcare</a:t>
            </a:r>
          </a:p>
          <a:p>
            <a:pPr lvl="1"/>
            <a:r>
              <a:rPr lang="en-US" sz="3400" dirty="0">
                <a:latin typeface="Arial" panose="020B0604020202020204" pitchFamily="34" charset="0"/>
                <a:cs typeface="Arial" panose="020B0604020202020204" pitchFamily="34" charset="0"/>
              </a:rPr>
              <a:t>Competitive base salaries or hourly wages</a:t>
            </a:r>
          </a:p>
          <a:p>
            <a:r>
              <a:rPr lang="en-US" sz="3400" dirty="0">
                <a:latin typeface="Arial" panose="020B0604020202020204" pitchFamily="34" charset="0"/>
                <a:cs typeface="Arial" panose="020B0604020202020204" pitchFamily="34" charset="0"/>
              </a:rPr>
              <a:t>Investing in Infrastructure, broadband, electrical, roads</a:t>
            </a:r>
          </a:p>
          <a:p>
            <a:pPr marL="45720" indent="0">
              <a:buNone/>
            </a:pPr>
            <a:endParaRPr lang="en-US" sz="3400" dirty="0">
              <a:latin typeface="Arial" panose="020B0604020202020204" pitchFamily="34" charset="0"/>
              <a:cs typeface="Arial" panose="020B0604020202020204" pitchFamily="34" charset="0"/>
            </a:endParaRPr>
          </a:p>
          <a:p>
            <a:pPr marL="45720" indent="0">
              <a:buNone/>
            </a:pPr>
            <a:endParaRPr lang="en-US" dirty="0"/>
          </a:p>
        </p:txBody>
      </p:sp>
      <p:pic>
        <p:nvPicPr>
          <p:cNvPr id="5" name="Picture 4" descr="A diagram of a quality of place&#10;&#10;Description automatically generated with medium confidence">
            <a:extLst>
              <a:ext uri="{FF2B5EF4-FFF2-40B4-BE49-F238E27FC236}">
                <a16:creationId xmlns:a16="http://schemas.microsoft.com/office/drawing/2014/main" id="{51E206E9-590E-0518-266A-2309663023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322621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73" y="234940"/>
            <a:ext cx="7010400" cy="685800"/>
          </a:xfrm>
        </p:spPr>
        <p:txBody>
          <a:bodyPr/>
          <a:lstStyle/>
          <a:p>
            <a:r>
              <a:rPr lang="en-US" dirty="0"/>
              <a:t>Workforce Development</a:t>
            </a:r>
          </a:p>
        </p:txBody>
      </p:sp>
      <p:sp>
        <p:nvSpPr>
          <p:cNvPr id="3" name="Content Placeholder 2"/>
          <p:cNvSpPr>
            <a:spLocks noGrp="1"/>
          </p:cNvSpPr>
          <p:nvPr>
            <p:ph idx="1"/>
          </p:nvPr>
        </p:nvSpPr>
        <p:spPr>
          <a:xfrm>
            <a:off x="531812" y="1600200"/>
            <a:ext cx="7620000" cy="4800600"/>
          </a:xfrm>
        </p:spPr>
        <p:txBody>
          <a:bodyPr>
            <a:normAutofit/>
          </a:bodyPr>
          <a:lstStyle/>
          <a:p>
            <a:pPr marL="45720" indent="0">
              <a:buNone/>
            </a:pPr>
            <a:r>
              <a:rPr lang="en-US" b="1" dirty="0"/>
              <a:t>Training People</a:t>
            </a:r>
          </a:p>
          <a:p>
            <a:r>
              <a:rPr lang="en-US" sz="1800" dirty="0">
                <a:latin typeface="Arial" panose="020B0604020202020204" pitchFamily="34" charset="0"/>
                <a:cs typeface="Arial" panose="020B0604020202020204" pitchFamily="34" charset="0"/>
              </a:rPr>
              <a:t>Leaders in business and government partner with Educational leaders to identify and build programs that are valuable and desired in our area.</a:t>
            </a:r>
          </a:p>
          <a:p>
            <a:r>
              <a:rPr lang="en-US" sz="1800" dirty="0">
                <a:latin typeface="Arial" panose="020B0604020202020204" pitchFamily="34" charset="0"/>
                <a:cs typeface="Arial" panose="020B0604020202020204" pitchFamily="34" charset="0"/>
              </a:rPr>
              <a:t>Students- college programs, trade and technical skills programs</a:t>
            </a:r>
          </a:p>
          <a:p>
            <a:r>
              <a:rPr lang="en-US" sz="1800" dirty="0">
                <a:latin typeface="Arial" panose="020B0604020202020204" pitchFamily="34" charset="0"/>
                <a:cs typeface="Arial" panose="020B0604020202020204" pitchFamily="34" charset="0"/>
              </a:rPr>
              <a:t>Re-training current workforce while being mindful of work life balance.</a:t>
            </a:r>
          </a:p>
          <a:p>
            <a:r>
              <a:rPr lang="en-US" sz="1800" dirty="0">
                <a:latin typeface="Arial" panose="020B0604020202020204" pitchFamily="34" charset="0"/>
                <a:cs typeface="Arial" panose="020B0604020202020204" pitchFamily="34" charset="0"/>
              </a:rPr>
              <a:t>Develop meaningful  internships that offer College Credits</a:t>
            </a:r>
          </a:p>
          <a:p>
            <a:r>
              <a:rPr lang="en-US" sz="1800" dirty="0">
                <a:latin typeface="Arial" panose="020B0604020202020204" pitchFamily="34" charset="0"/>
                <a:cs typeface="Arial" panose="020B0604020202020204" pitchFamily="34" charset="0"/>
              </a:rPr>
              <a:t>Job placement with potential for loan reimbursement</a:t>
            </a:r>
          </a:p>
          <a:p>
            <a:r>
              <a:rPr lang="en-US" sz="1800" dirty="0">
                <a:latin typeface="Arial" panose="020B0604020202020204" pitchFamily="34" charset="0"/>
                <a:cs typeface="Arial" panose="020B0604020202020204" pitchFamily="34" charset="0"/>
              </a:rPr>
              <a:t>Soft-skills and/or job readiness training covering topics like resume writing, job interviews, and time management</a:t>
            </a:r>
          </a:p>
          <a:p>
            <a:r>
              <a:rPr lang="en-US" sz="1800" dirty="0">
                <a:latin typeface="Arial" panose="020B0604020202020204" pitchFamily="34" charset="0"/>
                <a:cs typeface="Arial" panose="020B0604020202020204" pitchFamily="34" charset="0"/>
              </a:rPr>
              <a:t>Develop on the job training or apprenticeship programs</a:t>
            </a:r>
          </a:p>
          <a:p>
            <a:endParaRPr lang="en-US" dirty="0"/>
          </a:p>
        </p:txBody>
      </p:sp>
      <p:pic>
        <p:nvPicPr>
          <p:cNvPr id="5" name="Picture 4" descr="A diagram of a quality of place&#10;&#10;Description automatically generated with medium confidence">
            <a:extLst>
              <a:ext uri="{FF2B5EF4-FFF2-40B4-BE49-F238E27FC236}">
                <a16:creationId xmlns:a16="http://schemas.microsoft.com/office/drawing/2014/main" id="{31FCE0B6-129A-663D-B63A-DA87AEFAE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428942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7010400" cy="1066800"/>
          </a:xfrm>
        </p:spPr>
        <p:txBody>
          <a:bodyPr/>
          <a:lstStyle/>
          <a:p>
            <a:r>
              <a:rPr lang="en-US" dirty="0"/>
              <a:t>Workforce Development</a:t>
            </a:r>
          </a:p>
        </p:txBody>
      </p:sp>
      <p:sp>
        <p:nvSpPr>
          <p:cNvPr id="3" name="Content Placeholder 2"/>
          <p:cNvSpPr>
            <a:spLocks noGrp="1"/>
          </p:cNvSpPr>
          <p:nvPr>
            <p:ph idx="1"/>
          </p:nvPr>
        </p:nvSpPr>
        <p:spPr>
          <a:xfrm>
            <a:off x="744829" y="1752600"/>
            <a:ext cx="6857999" cy="4572000"/>
          </a:xfrm>
        </p:spPr>
        <p:txBody>
          <a:bodyPr>
            <a:normAutofit/>
          </a:bodyPr>
          <a:lstStyle/>
          <a:p>
            <a:pPr marL="45720" indent="0">
              <a:buNone/>
            </a:pPr>
            <a:r>
              <a:rPr lang="en-US" dirty="0">
                <a:latin typeface="Arial" panose="020B0604020202020204" pitchFamily="34" charset="0"/>
                <a:cs typeface="Arial" panose="020B0604020202020204" pitchFamily="34" charset="0"/>
              </a:rPr>
              <a:t>Identify programs and industries that are valuable and desired in the CNY/Upstate area:</a:t>
            </a:r>
          </a:p>
          <a:p>
            <a:r>
              <a:rPr lang="en-US" dirty="0">
                <a:latin typeface="Arial" panose="020B0604020202020204" pitchFamily="34" charset="0"/>
                <a:cs typeface="Arial" panose="020B0604020202020204" pitchFamily="34" charset="0"/>
              </a:rPr>
              <a:t>Nursing</a:t>
            </a:r>
          </a:p>
          <a:p>
            <a:r>
              <a:rPr lang="en-US" dirty="0">
                <a:latin typeface="Arial" panose="020B0604020202020204" pitchFamily="34" charset="0"/>
                <a:cs typeface="Arial" panose="020B0604020202020204" pitchFamily="34" charset="0"/>
              </a:rPr>
              <a:t>Education</a:t>
            </a:r>
          </a:p>
          <a:p>
            <a:r>
              <a:rPr lang="en-US" dirty="0">
                <a:latin typeface="Arial" panose="020B0604020202020204" pitchFamily="34" charset="0"/>
                <a:cs typeface="Arial" panose="020B0604020202020204" pitchFamily="34" charset="0"/>
              </a:rPr>
              <a:t>Renewable Energy and Cleantech</a:t>
            </a:r>
          </a:p>
          <a:p>
            <a:r>
              <a:rPr lang="en-US" dirty="0">
                <a:latin typeface="Arial" panose="020B0604020202020204" pitchFamily="34" charset="0"/>
                <a:cs typeface="Arial" panose="020B0604020202020204" pitchFamily="34" charset="0"/>
              </a:rPr>
              <a:t>Mechatronics</a:t>
            </a:r>
          </a:p>
          <a:p>
            <a:r>
              <a:rPr lang="en-US" dirty="0">
                <a:latin typeface="Arial" panose="020B0604020202020204" pitchFamily="34" charset="0"/>
                <a:cs typeface="Arial" panose="020B0604020202020204" pitchFamily="34" charset="0"/>
              </a:rPr>
              <a:t>Homeland and Cyber Security</a:t>
            </a:r>
          </a:p>
          <a:p>
            <a:r>
              <a:rPr lang="en-US" dirty="0">
                <a:latin typeface="Arial" panose="020B0604020202020204" pitchFamily="34" charset="0"/>
                <a:cs typeface="Arial" panose="020B0604020202020204" pitchFamily="34" charset="0"/>
              </a:rPr>
              <a:t>Bio-Tech and Life Sciences</a:t>
            </a:r>
          </a:p>
        </p:txBody>
      </p:sp>
      <p:pic>
        <p:nvPicPr>
          <p:cNvPr id="5" name="Picture 4" descr="A diagram of a quality of place&#10;&#10;Description automatically generated with medium confidence">
            <a:extLst>
              <a:ext uri="{FF2B5EF4-FFF2-40B4-BE49-F238E27FC236}">
                <a16:creationId xmlns:a16="http://schemas.microsoft.com/office/drawing/2014/main" id="{7E51E9F0-162C-0E2C-8000-CBC3C384C4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3875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7010400" cy="1066800"/>
          </a:xfrm>
        </p:spPr>
        <p:txBody>
          <a:bodyPr/>
          <a:lstStyle/>
          <a:p>
            <a:r>
              <a:rPr lang="en-US" dirty="0"/>
              <a:t>Workforce Development</a:t>
            </a:r>
          </a:p>
        </p:txBody>
      </p:sp>
      <p:sp>
        <p:nvSpPr>
          <p:cNvPr id="3" name="Content Placeholder 2"/>
          <p:cNvSpPr>
            <a:spLocks noGrp="1"/>
          </p:cNvSpPr>
          <p:nvPr>
            <p:ph idx="1"/>
          </p:nvPr>
        </p:nvSpPr>
        <p:spPr>
          <a:xfrm>
            <a:off x="1065213" y="1828800"/>
            <a:ext cx="7772400" cy="4191000"/>
          </a:xfrm>
        </p:spPr>
        <p:txBody>
          <a:bodyPr>
            <a:normAutofit/>
          </a:bodyPr>
          <a:lstStyle/>
          <a:p>
            <a:pPr marL="45720" indent="0">
              <a:buNone/>
            </a:pPr>
            <a:r>
              <a:rPr lang="en-US" b="1" dirty="0">
                <a:latin typeface="Arial" panose="020B0604020202020204" pitchFamily="34" charset="0"/>
                <a:cs typeface="Arial" panose="020B0604020202020204" pitchFamily="34" charset="0"/>
              </a:rPr>
              <a:t>Educate Together</a:t>
            </a:r>
          </a:p>
          <a:p>
            <a:r>
              <a:rPr lang="en-US" dirty="0">
                <a:latin typeface="Arial" panose="020B0604020202020204" pitchFamily="34" charset="0"/>
                <a:cs typeface="Arial" panose="020B0604020202020204" pitchFamily="34" charset="0"/>
              </a:rPr>
              <a:t>Course curriculum inline with local industry needs.</a:t>
            </a:r>
          </a:p>
          <a:p>
            <a:r>
              <a:rPr lang="en-US" dirty="0">
                <a:latin typeface="Arial" panose="020B0604020202020204" pitchFamily="34" charset="0"/>
                <a:cs typeface="Arial" panose="020B0604020202020204" pitchFamily="34" charset="0"/>
              </a:rPr>
              <a:t>Local businesses should provide training and actively work with professors to provide up-to-date curriculum.</a:t>
            </a:r>
          </a:p>
          <a:p>
            <a:r>
              <a:rPr lang="en-US" dirty="0">
                <a:latin typeface="Arial" panose="020B0604020202020204" pitchFamily="34" charset="0"/>
                <a:cs typeface="Arial" panose="020B0604020202020204" pitchFamily="34" charset="0"/>
              </a:rPr>
              <a:t>Offer seminars for local industry leaders on the things that attract applicants. Offer ideas, solutions and incentives that can be used to retain their new hires.</a:t>
            </a:r>
          </a:p>
          <a:p>
            <a:r>
              <a:rPr lang="en-US" dirty="0">
                <a:latin typeface="Arial" panose="020B0604020202020204" pitchFamily="34" charset="0"/>
                <a:cs typeface="Arial" panose="020B0604020202020204" pitchFamily="34" charset="0"/>
              </a:rPr>
              <a:t>Local active and well-established intern programs with college credit.</a:t>
            </a:r>
          </a:p>
          <a:p>
            <a:endParaRPr lang="en-US" dirty="0"/>
          </a:p>
          <a:p>
            <a:endParaRPr lang="en-US" dirty="0"/>
          </a:p>
        </p:txBody>
      </p:sp>
      <p:pic>
        <p:nvPicPr>
          <p:cNvPr id="5" name="Picture 4" descr="A diagram of a quality of place&#10;&#10;Description automatically generated with medium confidence">
            <a:extLst>
              <a:ext uri="{FF2B5EF4-FFF2-40B4-BE49-F238E27FC236}">
                <a16:creationId xmlns:a16="http://schemas.microsoft.com/office/drawing/2014/main" id="{5D0E78B1-FACA-B91F-9F45-6B789E410C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402327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7010400" cy="1066800"/>
          </a:xfrm>
        </p:spPr>
        <p:txBody>
          <a:bodyPr/>
          <a:lstStyle/>
          <a:p>
            <a:r>
              <a:rPr lang="en-US" dirty="0"/>
              <a:t>Workforce Development</a:t>
            </a:r>
          </a:p>
        </p:txBody>
      </p:sp>
      <p:sp>
        <p:nvSpPr>
          <p:cNvPr id="3" name="Content Placeholder 2"/>
          <p:cNvSpPr>
            <a:spLocks noGrp="1"/>
          </p:cNvSpPr>
          <p:nvPr>
            <p:ph idx="1"/>
          </p:nvPr>
        </p:nvSpPr>
        <p:spPr>
          <a:xfrm>
            <a:off x="1065213" y="1828800"/>
            <a:ext cx="7772400" cy="4191000"/>
          </a:xfrm>
        </p:spPr>
        <p:txBody>
          <a:bodyPr>
            <a:normAutofit/>
          </a:bodyPr>
          <a:lstStyle/>
          <a:p>
            <a:pPr marL="45720" indent="0">
              <a:buNone/>
            </a:pPr>
            <a:r>
              <a:rPr lang="en-US" b="1" dirty="0">
                <a:latin typeface="Arial" panose="020B0604020202020204" pitchFamily="34" charset="0"/>
                <a:cs typeface="Arial" panose="020B0604020202020204" pitchFamily="34" charset="0"/>
              </a:rPr>
              <a:t>Identify Stakeholders</a:t>
            </a:r>
          </a:p>
          <a:p>
            <a:r>
              <a:rPr lang="en-US" dirty="0">
                <a:latin typeface="Arial" panose="020B0604020202020204" pitchFamily="34" charset="0"/>
                <a:cs typeface="Arial" panose="020B0604020202020204" pitchFamily="34" charset="0"/>
              </a:rPr>
              <a:t>Needs a governing body/committee that consists of the following stakeholders:</a:t>
            </a:r>
          </a:p>
          <a:p>
            <a:r>
              <a:rPr lang="en-US" dirty="0">
                <a:latin typeface="Arial" panose="020B0604020202020204" pitchFamily="34" charset="0"/>
                <a:cs typeface="Arial" panose="020B0604020202020204" pitchFamily="34" charset="0"/>
              </a:rPr>
              <a:t>Educational institutions</a:t>
            </a:r>
          </a:p>
          <a:p>
            <a:r>
              <a:rPr lang="en-US" dirty="0">
                <a:latin typeface="Arial" panose="020B0604020202020204" pitchFamily="34" charset="0"/>
                <a:cs typeface="Arial" panose="020B0604020202020204" pitchFamily="34" charset="0"/>
              </a:rPr>
              <a:t>Local and state government officials</a:t>
            </a:r>
          </a:p>
          <a:p>
            <a:r>
              <a:rPr lang="en-US" dirty="0">
                <a:latin typeface="Arial" panose="020B0604020202020204" pitchFamily="34" charset="0"/>
                <a:cs typeface="Arial" panose="020B0604020202020204" pitchFamily="34" charset="0"/>
              </a:rPr>
              <a:t>Local business owners/leaders</a:t>
            </a:r>
          </a:p>
          <a:p>
            <a:r>
              <a:rPr lang="en-US" dirty="0">
                <a:latin typeface="Arial" panose="020B0604020202020204" pitchFamily="34" charset="0"/>
                <a:cs typeface="Arial" panose="020B0604020202020204" pitchFamily="34" charset="0"/>
              </a:rPr>
              <a:t>Regional Innovation Council</a:t>
            </a:r>
          </a:p>
          <a:p>
            <a:r>
              <a:rPr lang="en-US" dirty="0">
                <a:latin typeface="Arial" panose="020B0604020202020204" pitchFamily="34" charset="0"/>
                <a:cs typeface="Arial" panose="020B0604020202020204" pitchFamily="34" charset="0"/>
              </a:rPr>
              <a:t>Sidney School District/SUNY Oneonta Teacher Pipeline</a:t>
            </a:r>
          </a:p>
          <a:p>
            <a:r>
              <a:rPr lang="en-US" dirty="0">
                <a:latin typeface="Arial" panose="020B0604020202020204" pitchFamily="34" charset="0"/>
                <a:cs typeface="Arial" panose="020B0604020202020204" pitchFamily="34" charset="0"/>
              </a:rPr>
              <a:t>Hartwick's New Institute of Public Service </a:t>
            </a:r>
          </a:p>
        </p:txBody>
      </p:sp>
      <p:pic>
        <p:nvPicPr>
          <p:cNvPr id="5" name="Picture 4" descr="A diagram of a quality of place&#10;&#10;Description automatically generated with medium confidence">
            <a:extLst>
              <a:ext uri="{FF2B5EF4-FFF2-40B4-BE49-F238E27FC236}">
                <a16:creationId xmlns:a16="http://schemas.microsoft.com/office/drawing/2014/main" id="{7063CD6C-7111-363A-DDA9-15B7998FD3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9727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165080"/>
            <a:ext cx="7010400" cy="1066800"/>
          </a:xfrm>
        </p:spPr>
        <p:txBody>
          <a:bodyPr/>
          <a:lstStyle/>
          <a:p>
            <a:r>
              <a:rPr lang="en-US" dirty="0"/>
              <a:t>Workforce Retention </a:t>
            </a:r>
          </a:p>
        </p:txBody>
      </p:sp>
      <p:sp>
        <p:nvSpPr>
          <p:cNvPr id="3" name="Content Placeholder 2"/>
          <p:cNvSpPr>
            <a:spLocks noGrp="1"/>
          </p:cNvSpPr>
          <p:nvPr>
            <p:ph idx="1"/>
          </p:nvPr>
        </p:nvSpPr>
        <p:spPr>
          <a:xfrm>
            <a:off x="563741" y="1524000"/>
            <a:ext cx="7543799" cy="4648200"/>
          </a:xfrm>
        </p:spPr>
        <p:txBody>
          <a:bodyPr>
            <a:normAutofit lnSpcReduction="10000"/>
          </a:bodyPr>
          <a:lstStyle/>
          <a:p>
            <a:r>
              <a:rPr lang="en-US" dirty="0">
                <a:latin typeface="Arial" panose="020B0604020202020204" pitchFamily="34" charset="0"/>
                <a:cs typeface="Arial" panose="020B0604020202020204" pitchFamily="34" charset="0"/>
              </a:rPr>
              <a:t>Education, Business, and Government leadership development </a:t>
            </a:r>
          </a:p>
          <a:p>
            <a:r>
              <a:rPr lang="en-US" dirty="0">
                <a:latin typeface="Arial" panose="020B0604020202020204" pitchFamily="34" charset="0"/>
                <a:cs typeface="Arial" panose="020B0604020202020204" pitchFamily="34" charset="0"/>
              </a:rPr>
              <a:t>Path to education loan reimbursement.</a:t>
            </a:r>
          </a:p>
          <a:p>
            <a:r>
              <a:rPr lang="en-US" dirty="0">
                <a:latin typeface="Arial" panose="020B0604020202020204" pitchFamily="34" charset="0"/>
                <a:cs typeface="Arial" panose="020B0604020202020204" pitchFamily="34" charset="0"/>
              </a:rPr>
              <a:t>Clear paths for advancement and continued development</a:t>
            </a:r>
          </a:p>
          <a:p>
            <a:r>
              <a:rPr lang="en-US" dirty="0">
                <a:latin typeface="Arial" panose="020B0604020202020204" pitchFamily="34" charset="0"/>
                <a:cs typeface="Arial" panose="020B0604020202020204" pitchFamily="34" charset="0"/>
              </a:rPr>
              <a:t>Provide childcare services for employees</a:t>
            </a:r>
          </a:p>
          <a:p>
            <a:r>
              <a:rPr lang="en-US" dirty="0">
                <a:latin typeface="Arial" panose="020B0604020202020204" pitchFamily="34" charset="0"/>
                <a:cs typeface="Arial" panose="020B0604020202020204" pitchFamily="34" charset="0"/>
              </a:rPr>
              <a:t>Encourage and promote a work-life balance</a:t>
            </a:r>
          </a:p>
          <a:p>
            <a:r>
              <a:rPr lang="en-US" dirty="0">
                <a:latin typeface="Arial" panose="020B0604020202020204" pitchFamily="34" charset="0"/>
                <a:cs typeface="Arial" panose="020B0604020202020204" pitchFamily="34" charset="0"/>
              </a:rPr>
              <a:t>Recognize and reward your employees for their work</a:t>
            </a:r>
          </a:p>
          <a:p>
            <a:r>
              <a:rPr lang="en-US" dirty="0">
                <a:latin typeface="Arial" panose="020B0604020202020204" pitchFamily="34" charset="0"/>
                <a:cs typeface="Arial" panose="020B0604020202020204" pitchFamily="34" charset="0"/>
              </a:rPr>
              <a:t>Create a culture that employees want to be part of</a:t>
            </a:r>
          </a:p>
          <a:p>
            <a:r>
              <a:rPr lang="en-US" dirty="0">
                <a:latin typeface="Arial" panose="020B0604020202020204" pitchFamily="34" charset="0"/>
                <a:cs typeface="Arial" panose="020B0604020202020204" pitchFamily="34" charset="0"/>
              </a:rPr>
              <a:t>Build employee engagement</a:t>
            </a:r>
          </a:p>
          <a:p>
            <a:r>
              <a:rPr lang="en-US" dirty="0">
                <a:latin typeface="Arial" panose="020B0604020202020204" pitchFamily="34" charset="0"/>
                <a:cs typeface="Arial" panose="020B0604020202020204" pitchFamily="34" charset="0"/>
              </a:rPr>
              <a:t>Use a variety of funding sources, such as grants, loans, and public-private partnerships, to support program sustainability.</a:t>
            </a:r>
          </a:p>
        </p:txBody>
      </p:sp>
      <p:pic>
        <p:nvPicPr>
          <p:cNvPr id="5" name="Picture 4" descr="A diagram of a quality of place&#10;&#10;Description automatically generated with medium confidence">
            <a:extLst>
              <a:ext uri="{FF2B5EF4-FFF2-40B4-BE49-F238E27FC236}">
                <a16:creationId xmlns:a16="http://schemas.microsoft.com/office/drawing/2014/main" id="{6BEA1A27-E13E-3EC0-E64D-11DD7BBFB0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88" b="8485"/>
          <a:stretch/>
        </p:blipFill>
        <p:spPr>
          <a:xfrm>
            <a:off x="8913812" y="190500"/>
            <a:ext cx="2948591" cy="2362200"/>
          </a:xfrm>
          <a:prstGeom prst="ellipse">
            <a:avLst/>
          </a:prstGeom>
          <a:ln>
            <a:noFill/>
          </a:ln>
          <a:effectLst>
            <a:softEdge rad="112500"/>
          </a:effectLst>
        </p:spPr>
      </p:pic>
    </p:spTree>
    <p:extLst>
      <p:ext uri="{BB962C8B-B14F-4D97-AF65-F5344CB8AC3E}">
        <p14:creationId xmlns:p14="http://schemas.microsoft.com/office/powerpoint/2010/main" val="287122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siness strategy presentation">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strategy presentation.potx" id="{A5F13A6F-AB02-4A73-816C-34C20B6AA795}" vid="{DE7FCDCE-56F1-4731-A067-3AC58DCA2BCA}"/>
    </a:ext>
  </a:ext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strategy slides</Template>
  <TotalTime>1663</TotalTime>
  <Words>2028</Words>
  <Application>Microsoft Office PowerPoint</Application>
  <PresentationFormat>Custom</PresentationFormat>
  <Paragraphs>252</Paragraphs>
  <Slides>39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Century Gothic</vt:lpstr>
      <vt:lpstr>Palatino Linotype</vt:lpstr>
      <vt:lpstr>Business strategy presentation</vt:lpstr>
      <vt:lpstr>Quality of Place:  Addressing The Needs of Otsego County</vt:lpstr>
      <vt:lpstr>Our Mission</vt:lpstr>
      <vt:lpstr>Workforce Development, Attraction and Retention </vt:lpstr>
      <vt:lpstr>Workforce Attraction</vt:lpstr>
      <vt:lpstr>Workforce Development</vt:lpstr>
      <vt:lpstr>Workforce Development</vt:lpstr>
      <vt:lpstr>Workforce Development</vt:lpstr>
      <vt:lpstr>Workforce Development</vt:lpstr>
      <vt:lpstr>Workforce Retention </vt:lpstr>
      <vt:lpstr>Workforce Development, Attraction and Retention </vt:lpstr>
      <vt:lpstr>Workforce Development, Attraction and Retention </vt:lpstr>
      <vt:lpstr>Workforce Development, Attraction and Retention </vt:lpstr>
      <vt:lpstr>Affordable Child Care </vt:lpstr>
      <vt:lpstr>Affordable Child Care</vt:lpstr>
      <vt:lpstr>Affordable Child Care</vt:lpstr>
      <vt:lpstr>Affordable Child Care</vt:lpstr>
      <vt:lpstr>Housing &amp; Infrastructure</vt:lpstr>
      <vt:lpstr>Housing &amp; Infrastructure</vt:lpstr>
      <vt:lpstr>Housing &amp; Infrastructure</vt:lpstr>
      <vt:lpstr>Housing &amp; Infrastructure</vt:lpstr>
      <vt:lpstr>Housing &amp; Infrastructure</vt:lpstr>
      <vt:lpstr>Housing &amp; Infrastructure</vt:lpstr>
      <vt:lpstr>Housing &amp; Infrastructure</vt:lpstr>
      <vt:lpstr>Otsego County Marketing Leadership</vt:lpstr>
      <vt:lpstr>Marketing &amp; Branding: Purpose </vt:lpstr>
      <vt:lpstr>Exhibit A: Flyers on Trial</vt:lpstr>
      <vt:lpstr>What’s wrong with this picture?</vt:lpstr>
      <vt:lpstr>Marketing Principles for Otsego County</vt:lpstr>
      <vt:lpstr>Modules In the Learning Process</vt:lpstr>
      <vt:lpstr>The rug that really ties the room together…</vt:lpstr>
      <vt:lpstr>Funding</vt:lpstr>
      <vt:lpstr>PowerPoint Presentation</vt:lpstr>
      <vt:lpstr>PowerPoint Presentation</vt:lpstr>
      <vt:lpstr>PowerPoint Presentation</vt:lpstr>
      <vt:lpstr>PowerPoint Presentation</vt:lpstr>
      <vt:lpstr>SUMMARY</vt:lpstr>
      <vt:lpstr>Summary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of Place:  Addressing The Needs of Otsego County</dc:title>
  <dc:creator>Sean Lewis</dc:creator>
  <cp:lastModifiedBy>Sean Lewis</cp:lastModifiedBy>
  <cp:revision>14</cp:revision>
  <dcterms:created xsi:type="dcterms:W3CDTF">2023-06-20T14:31:47Z</dcterms:created>
  <dcterms:modified xsi:type="dcterms:W3CDTF">2023-07-10T15:22:15Z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