
<file path=[Content_Types].xml><?xml version="1.0" encoding="utf-8"?>
<Types xmlns="http://schemas.openxmlformats.org/package/2006/content-types">
  <Default Extension="bin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9" r:id="rId4"/>
    <p:sldId id="258" r:id="rId5"/>
    <p:sldId id="261" r:id="rId6"/>
    <p:sldId id="265" r:id="rId7"/>
    <p:sldId id="263" r:id="rId8"/>
    <p:sldId id="264" r:id="rId9"/>
    <p:sldId id="266" r:id="rId10"/>
    <p:sldId id="270" r:id="rId11"/>
    <p:sldId id="257" r:id="rId12"/>
    <p:sldId id="267" r:id="rId13"/>
    <p:sldId id="269" r:id="rId14"/>
    <p:sldId id="260" r:id="rId15"/>
    <p:sldId id="271" r:id="rId16"/>
    <p:sldId id="337" r:id="rId17"/>
    <p:sldId id="338" r:id="rId18"/>
    <p:sldId id="339" r:id="rId19"/>
    <p:sldId id="294" r:id="rId20"/>
    <p:sldId id="340" r:id="rId21"/>
    <p:sldId id="341" r:id="rId22"/>
    <p:sldId id="342" r:id="rId23"/>
    <p:sldId id="336" r:id="rId24"/>
    <p:sldId id="34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mailto:bsandler@heatsmartmv.org" TargetMode="External"/><Relationship Id="rId2" Type="http://schemas.openxmlformats.org/officeDocument/2006/relationships/hyperlink" Target="mailto:nik.moran@climatetools.com" TargetMode="External"/><Relationship Id="rId1" Type="http://schemas.openxmlformats.org/officeDocument/2006/relationships/hyperlink" Target="mailto:mr_jjy@climatetools.com" TargetMode="External"/><Relationship Id="rId5" Type="http://schemas.openxmlformats.org/officeDocument/2006/relationships/hyperlink" Target="mailto:wmellor@stny.rr.com" TargetMode="External"/><Relationship Id="rId4" Type="http://schemas.openxmlformats.org/officeDocument/2006/relationships/hyperlink" Target="mailto:farwellm@otsegocounty.com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mailto:bsandler@heatsmartmv.org" TargetMode="External"/><Relationship Id="rId2" Type="http://schemas.openxmlformats.org/officeDocument/2006/relationships/hyperlink" Target="mailto:nik.moran@climatetools.com" TargetMode="External"/><Relationship Id="rId1" Type="http://schemas.openxmlformats.org/officeDocument/2006/relationships/hyperlink" Target="mailto:mr_jjy@climatetools.com" TargetMode="External"/><Relationship Id="rId5" Type="http://schemas.openxmlformats.org/officeDocument/2006/relationships/hyperlink" Target="mailto:wmellor@stny.rr.com" TargetMode="External"/><Relationship Id="rId4" Type="http://schemas.openxmlformats.org/officeDocument/2006/relationships/hyperlink" Target="mailto:farwellm@otsegocounty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D7C107-8640-462B-9ED0-8D99FDCC70A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72FA77B-A60C-4E22-A6F5-7EA5256C6578}">
      <dgm:prSet/>
      <dgm:spPr/>
      <dgm:t>
        <a:bodyPr/>
        <a:lstStyle/>
        <a:p>
          <a:r>
            <a:rPr lang="en-US" b="1" dirty="0"/>
            <a:t>Survey Support</a:t>
          </a:r>
        </a:p>
      </dgm:t>
    </dgm:pt>
    <dgm:pt modelId="{F12E57E3-F080-4B0E-B4A2-AC9909FFB5FF}" type="parTrans" cxnId="{581C8811-9D03-4269-BB88-25D82670257F}">
      <dgm:prSet/>
      <dgm:spPr/>
      <dgm:t>
        <a:bodyPr/>
        <a:lstStyle/>
        <a:p>
          <a:endParaRPr lang="en-US"/>
        </a:p>
      </dgm:t>
    </dgm:pt>
    <dgm:pt modelId="{0B42D227-F065-485A-B477-9B06C63CE484}" type="sibTrans" cxnId="{581C8811-9D03-4269-BB88-25D82670257F}">
      <dgm:prSet/>
      <dgm:spPr/>
      <dgm:t>
        <a:bodyPr/>
        <a:lstStyle/>
        <a:p>
          <a:endParaRPr lang="en-US"/>
        </a:p>
      </dgm:t>
    </dgm:pt>
    <dgm:pt modelId="{9D31BFAD-CE5E-4305-AEAB-29EF57A49909}">
      <dgm:prSet/>
      <dgm:spPr/>
      <dgm:t>
        <a:bodyPr/>
        <a:lstStyle/>
        <a:p>
          <a:r>
            <a:rPr lang="en-US" dirty="0"/>
            <a:t>Jim Yienger (</a:t>
          </a:r>
          <a:r>
            <a:rPr lang="en-US" dirty="0">
              <a:hlinkClick xmlns:r="http://schemas.openxmlformats.org/officeDocument/2006/relationships" r:id="rId1"/>
            </a:rPr>
            <a:t>mr_jjy@climatetools.com</a:t>
          </a:r>
          <a:r>
            <a:rPr lang="en-US" dirty="0"/>
            <a:t> / 518-560-9830)</a:t>
          </a:r>
        </a:p>
      </dgm:t>
    </dgm:pt>
    <dgm:pt modelId="{7C651277-FDA7-4989-974F-B54AEF5F01D7}" type="parTrans" cxnId="{09FEF09F-1CF9-4A6C-9A13-D79DC04A5148}">
      <dgm:prSet/>
      <dgm:spPr/>
      <dgm:t>
        <a:bodyPr/>
        <a:lstStyle/>
        <a:p>
          <a:endParaRPr lang="en-US"/>
        </a:p>
      </dgm:t>
    </dgm:pt>
    <dgm:pt modelId="{AA091D32-1081-451C-85D8-4D2996131AB2}" type="sibTrans" cxnId="{09FEF09F-1CF9-4A6C-9A13-D79DC04A5148}">
      <dgm:prSet/>
      <dgm:spPr/>
      <dgm:t>
        <a:bodyPr/>
        <a:lstStyle/>
        <a:p>
          <a:endParaRPr lang="en-US"/>
        </a:p>
      </dgm:t>
    </dgm:pt>
    <dgm:pt modelId="{1361E1A2-6D5F-4634-BC3E-5B4E8B726B72}">
      <dgm:prSet/>
      <dgm:spPr/>
      <dgm:t>
        <a:bodyPr/>
        <a:lstStyle/>
        <a:p>
          <a:r>
            <a:rPr lang="en-US" dirty="0"/>
            <a:t>Nik Moran (</a:t>
          </a:r>
          <a:r>
            <a:rPr lang="en-US" dirty="0">
              <a:hlinkClick xmlns:r="http://schemas.openxmlformats.org/officeDocument/2006/relationships" r:id="rId2"/>
            </a:rPr>
            <a:t>nik.moran@climatetools.com</a:t>
          </a:r>
          <a:r>
            <a:rPr lang="en-US" dirty="0"/>
            <a:t>)</a:t>
          </a:r>
        </a:p>
      </dgm:t>
    </dgm:pt>
    <dgm:pt modelId="{D8D4A04A-7BEE-4632-932F-A7591B4BC644}" type="parTrans" cxnId="{01B31ADE-58A7-4CE2-ADA2-E9E86FFEF4BB}">
      <dgm:prSet/>
      <dgm:spPr/>
      <dgm:t>
        <a:bodyPr/>
        <a:lstStyle/>
        <a:p>
          <a:endParaRPr lang="en-US"/>
        </a:p>
      </dgm:t>
    </dgm:pt>
    <dgm:pt modelId="{BE433BA8-FE00-4F1B-A462-F338A0E6EDC1}" type="sibTrans" cxnId="{01B31ADE-58A7-4CE2-ADA2-E9E86FFEF4BB}">
      <dgm:prSet/>
      <dgm:spPr/>
      <dgm:t>
        <a:bodyPr/>
        <a:lstStyle/>
        <a:p>
          <a:endParaRPr lang="en-US"/>
        </a:p>
      </dgm:t>
    </dgm:pt>
    <dgm:pt modelId="{8E47DDFF-098E-431F-8F06-6E47303AD741}">
      <dgm:prSet/>
      <dgm:spPr/>
      <dgm:t>
        <a:bodyPr/>
        <a:lstStyle/>
        <a:p>
          <a:r>
            <a:rPr lang="en-US" b="1" dirty="0"/>
            <a:t>Energy Programs and Funding</a:t>
          </a:r>
        </a:p>
      </dgm:t>
    </dgm:pt>
    <dgm:pt modelId="{BE967EFF-4DFD-4C26-BAA4-C17B6CF68647}" type="parTrans" cxnId="{4104C014-0050-41C9-883E-481EFFDF1164}">
      <dgm:prSet/>
      <dgm:spPr/>
      <dgm:t>
        <a:bodyPr/>
        <a:lstStyle/>
        <a:p>
          <a:endParaRPr lang="en-US"/>
        </a:p>
      </dgm:t>
    </dgm:pt>
    <dgm:pt modelId="{603B25A6-9737-45E5-8C65-8C66DE883CF5}" type="sibTrans" cxnId="{4104C014-0050-41C9-883E-481EFFDF1164}">
      <dgm:prSet/>
      <dgm:spPr/>
      <dgm:t>
        <a:bodyPr/>
        <a:lstStyle/>
        <a:p>
          <a:endParaRPr lang="en-US"/>
        </a:p>
      </dgm:t>
    </dgm:pt>
    <dgm:pt modelId="{AE96A4ED-57C9-4EA7-B7AF-D0DF7BC89CCA}">
      <dgm:prSet/>
      <dgm:spPr/>
      <dgm:t>
        <a:bodyPr/>
        <a:lstStyle/>
        <a:p>
          <a:r>
            <a:rPr lang="en-US" dirty="0"/>
            <a:t>Bennet Sandler (</a:t>
          </a:r>
          <a:r>
            <a:rPr lang="en-US" dirty="0">
              <a:hlinkClick xmlns:r="http://schemas.openxmlformats.org/officeDocument/2006/relationships" r:id="rId3"/>
            </a:rPr>
            <a:t>bsandler@heatsmartmv.org</a:t>
          </a:r>
          <a:r>
            <a:rPr lang="en-US" dirty="0"/>
            <a:t>)</a:t>
          </a:r>
        </a:p>
      </dgm:t>
    </dgm:pt>
    <dgm:pt modelId="{3537630F-C015-4ADD-A812-0CE7FD312A83}" type="parTrans" cxnId="{E2716AB0-A413-4B71-B3FA-981C55D59971}">
      <dgm:prSet/>
      <dgm:spPr/>
      <dgm:t>
        <a:bodyPr/>
        <a:lstStyle/>
        <a:p>
          <a:endParaRPr lang="en-US"/>
        </a:p>
      </dgm:t>
    </dgm:pt>
    <dgm:pt modelId="{6A68ACDA-A4F2-46EC-8E83-B6D15C46BB29}" type="sibTrans" cxnId="{E2716AB0-A413-4B71-B3FA-981C55D59971}">
      <dgm:prSet/>
      <dgm:spPr/>
      <dgm:t>
        <a:bodyPr/>
        <a:lstStyle/>
        <a:p>
          <a:endParaRPr lang="en-US"/>
        </a:p>
      </dgm:t>
    </dgm:pt>
    <dgm:pt modelId="{9A144E37-6EAE-407C-B806-37271255A649}">
      <dgm:prSet/>
      <dgm:spPr/>
      <dgm:t>
        <a:bodyPr/>
        <a:lstStyle/>
        <a:p>
          <a:r>
            <a:rPr lang="en-US" b="1" dirty="0"/>
            <a:t>OCET Speaker Contact Information</a:t>
          </a:r>
        </a:p>
      </dgm:t>
    </dgm:pt>
    <dgm:pt modelId="{37B0A686-60E3-483B-8AAB-D02A4EF34791}" type="parTrans" cxnId="{980BD8CC-1B86-45C3-B378-A38FCE90193D}">
      <dgm:prSet/>
      <dgm:spPr/>
      <dgm:t>
        <a:bodyPr/>
        <a:lstStyle/>
        <a:p>
          <a:endParaRPr lang="en-US"/>
        </a:p>
      </dgm:t>
    </dgm:pt>
    <dgm:pt modelId="{B7248C48-18BD-4097-9304-A1FF78BE08CA}" type="sibTrans" cxnId="{980BD8CC-1B86-45C3-B378-A38FCE90193D}">
      <dgm:prSet/>
      <dgm:spPr/>
      <dgm:t>
        <a:bodyPr/>
        <a:lstStyle/>
        <a:p>
          <a:endParaRPr lang="en-US"/>
        </a:p>
      </dgm:t>
    </dgm:pt>
    <dgm:pt modelId="{DDF3E8DB-0E58-42A8-BD26-CFB227E4B60A}">
      <dgm:prSet/>
      <dgm:spPr/>
      <dgm:t>
        <a:bodyPr/>
        <a:lstStyle/>
        <a:p>
          <a:r>
            <a:rPr lang="en-US" dirty="0"/>
            <a:t>Rep. Michele Farwell (</a:t>
          </a:r>
          <a:r>
            <a:rPr lang="en-US" dirty="0">
              <a:hlinkClick xmlns:r="http://schemas.openxmlformats.org/officeDocument/2006/relationships" r:id="rId4"/>
            </a:rPr>
            <a:t>farwellm@otsegocounty.com</a:t>
          </a:r>
          <a:r>
            <a:rPr lang="en-US" dirty="0"/>
            <a:t>)</a:t>
          </a:r>
        </a:p>
      </dgm:t>
    </dgm:pt>
    <dgm:pt modelId="{E1A9C2B0-0494-4F2F-B761-1CC70265596A}" type="parTrans" cxnId="{6B8C4A8D-8ABA-449B-BF36-D8B2F9BC5E99}">
      <dgm:prSet/>
      <dgm:spPr/>
      <dgm:t>
        <a:bodyPr/>
        <a:lstStyle/>
        <a:p>
          <a:endParaRPr lang="en-US"/>
        </a:p>
      </dgm:t>
    </dgm:pt>
    <dgm:pt modelId="{50C56A5D-E3A1-4A55-BB89-38FD6001BA44}" type="sibTrans" cxnId="{6B8C4A8D-8ABA-449B-BF36-D8B2F9BC5E99}">
      <dgm:prSet/>
      <dgm:spPr/>
      <dgm:t>
        <a:bodyPr/>
        <a:lstStyle/>
        <a:p>
          <a:endParaRPr lang="en-US"/>
        </a:p>
      </dgm:t>
    </dgm:pt>
    <dgm:pt modelId="{31BB1FA1-D815-4289-8F38-AE1B9EF7E012}">
      <dgm:prSet/>
      <dgm:spPr/>
      <dgm:t>
        <a:bodyPr/>
        <a:lstStyle/>
        <a:p>
          <a:r>
            <a:rPr lang="en-US" dirty="0"/>
            <a:t>Wayne Mellow (</a:t>
          </a:r>
          <a:r>
            <a:rPr lang="en-US" dirty="0">
              <a:hlinkClick xmlns:r="http://schemas.openxmlformats.org/officeDocument/2006/relationships" r:id="rId5"/>
            </a:rPr>
            <a:t>wmellor@stny.rr.com</a:t>
          </a:r>
          <a:r>
            <a:rPr lang="en-US" dirty="0"/>
            <a:t>)</a:t>
          </a:r>
        </a:p>
      </dgm:t>
    </dgm:pt>
    <dgm:pt modelId="{4BE267EE-4B02-4620-BF58-15BBE5FD1ED9}" type="parTrans" cxnId="{7C551D93-248B-4C83-84BE-974930233E99}">
      <dgm:prSet/>
      <dgm:spPr/>
      <dgm:t>
        <a:bodyPr/>
        <a:lstStyle/>
        <a:p>
          <a:endParaRPr lang="en-US"/>
        </a:p>
      </dgm:t>
    </dgm:pt>
    <dgm:pt modelId="{F38B70E1-4170-4D0D-95E2-A1E8535EF416}" type="sibTrans" cxnId="{7C551D93-248B-4C83-84BE-974930233E99}">
      <dgm:prSet/>
      <dgm:spPr/>
      <dgm:t>
        <a:bodyPr/>
        <a:lstStyle/>
        <a:p>
          <a:endParaRPr lang="en-US"/>
        </a:p>
      </dgm:t>
    </dgm:pt>
    <dgm:pt modelId="{6ED5ABF6-A290-4A5B-8D31-CC64CCB3EC78}" type="pres">
      <dgm:prSet presAssocID="{46D7C107-8640-462B-9ED0-8D99FDCC70AE}" presName="vert0" presStyleCnt="0">
        <dgm:presLayoutVars>
          <dgm:dir/>
          <dgm:animOne val="branch"/>
          <dgm:animLvl val="lvl"/>
        </dgm:presLayoutVars>
      </dgm:prSet>
      <dgm:spPr/>
    </dgm:pt>
    <dgm:pt modelId="{762A14EB-34FE-4EBC-9E3C-3F7B9C7A5D57}" type="pres">
      <dgm:prSet presAssocID="{C72FA77B-A60C-4E22-A6F5-7EA5256C6578}" presName="thickLine" presStyleLbl="alignNode1" presStyleIdx="0" presStyleCnt="8"/>
      <dgm:spPr/>
    </dgm:pt>
    <dgm:pt modelId="{6B8EC490-A58B-4C81-A99A-54126867B856}" type="pres">
      <dgm:prSet presAssocID="{C72FA77B-A60C-4E22-A6F5-7EA5256C6578}" presName="horz1" presStyleCnt="0"/>
      <dgm:spPr/>
    </dgm:pt>
    <dgm:pt modelId="{08951AD4-12B2-4C02-B185-FA11B1E79321}" type="pres">
      <dgm:prSet presAssocID="{C72FA77B-A60C-4E22-A6F5-7EA5256C6578}" presName="tx1" presStyleLbl="revTx" presStyleIdx="0" presStyleCnt="8"/>
      <dgm:spPr/>
    </dgm:pt>
    <dgm:pt modelId="{72C0A494-329D-4663-AA4D-FFDFA95FA128}" type="pres">
      <dgm:prSet presAssocID="{C72FA77B-A60C-4E22-A6F5-7EA5256C6578}" presName="vert1" presStyleCnt="0"/>
      <dgm:spPr/>
    </dgm:pt>
    <dgm:pt modelId="{BD845643-7E35-42CD-87C6-C61DC4E0607F}" type="pres">
      <dgm:prSet presAssocID="{9D31BFAD-CE5E-4305-AEAB-29EF57A49909}" presName="thickLine" presStyleLbl="alignNode1" presStyleIdx="1" presStyleCnt="8"/>
      <dgm:spPr/>
    </dgm:pt>
    <dgm:pt modelId="{85F83669-08A2-4249-8C7A-E99D481ECA77}" type="pres">
      <dgm:prSet presAssocID="{9D31BFAD-CE5E-4305-AEAB-29EF57A49909}" presName="horz1" presStyleCnt="0"/>
      <dgm:spPr/>
    </dgm:pt>
    <dgm:pt modelId="{3050EC71-A0DA-418C-97D6-26306F3C0597}" type="pres">
      <dgm:prSet presAssocID="{9D31BFAD-CE5E-4305-AEAB-29EF57A49909}" presName="tx1" presStyleLbl="revTx" presStyleIdx="1" presStyleCnt="8"/>
      <dgm:spPr/>
    </dgm:pt>
    <dgm:pt modelId="{5657C618-0F2D-4D46-881B-9D61DAF0352E}" type="pres">
      <dgm:prSet presAssocID="{9D31BFAD-CE5E-4305-AEAB-29EF57A49909}" presName="vert1" presStyleCnt="0"/>
      <dgm:spPr/>
    </dgm:pt>
    <dgm:pt modelId="{2502F594-5AA6-4C73-973E-3DD62FDE87A8}" type="pres">
      <dgm:prSet presAssocID="{1361E1A2-6D5F-4634-BC3E-5B4E8B726B72}" presName="thickLine" presStyleLbl="alignNode1" presStyleIdx="2" presStyleCnt="8"/>
      <dgm:spPr/>
    </dgm:pt>
    <dgm:pt modelId="{5C8E0ABB-F129-49D0-B578-71C5E021D170}" type="pres">
      <dgm:prSet presAssocID="{1361E1A2-6D5F-4634-BC3E-5B4E8B726B72}" presName="horz1" presStyleCnt="0"/>
      <dgm:spPr/>
    </dgm:pt>
    <dgm:pt modelId="{463304AE-E71D-4F15-BF53-3813C2E06D77}" type="pres">
      <dgm:prSet presAssocID="{1361E1A2-6D5F-4634-BC3E-5B4E8B726B72}" presName="tx1" presStyleLbl="revTx" presStyleIdx="2" presStyleCnt="8"/>
      <dgm:spPr/>
    </dgm:pt>
    <dgm:pt modelId="{AF19AB30-A05E-4CC6-BF60-440E2CA45C9E}" type="pres">
      <dgm:prSet presAssocID="{1361E1A2-6D5F-4634-BC3E-5B4E8B726B72}" presName="vert1" presStyleCnt="0"/>
      <dgm:spPr/>
    </dgm:pt>
    <dgm:pt modelId="{BC9EB1D1-2DF6-4885-A697-FEF542E6297C}" type="pres">
      <dgm:prSet presAssocID="{8E47DDFF-098E-431F-8F06-6E47303AD741}" presName="thickLine" presStyleLbl="alignNode1" presStyleIdx="3" presStyleCnt="8"/>
      <dgm:spPr/>
    </dgm:pt>
    <dgm:pt modelId="{6B7CC8F8-0E79-4650-B90A-406A97F75412}" type="pres">
      <dgm:prSet presAssocID="{8E47DDFF-098E-431F-8F06-6E47303AD741}" presName="horz1" presStyleCnt="0"/>
      <dgm:spPr/>
    </dgm:pt>
    <dgm:pt modelId="{827BC2C3-F50B-4BBC-9CEA-F952B1953213}" type="pres">
      <dgm:prSet presAssocID="{8E47DDFF-098E-431F-8F06-6E47303AD741}" presName="tx1" presStyleLbl="revTx" presStyleIdx="3" presStyleCnt="8"/>
      <dgm:spPr/>
    </dgm:pt>
    <dgm:pt modelId="{86E47C78-63B8-4C61-901E-0D2C6770046E}" type="pres">
      <dgm:prSet presAssocID="{8E47DDFF-098E-431F-8F06-6E47303AD741}" presName="vert1" presStyleCnt="0"/>
      <dgm:spPr/>
    </dgm:pt>
    <dgm:pt modelId="{78740A0E-26DC-4437-9B26-F27AD3138754}" type="pres">
      <dgm:prSet presAssocID="{AE96A4ED-57C9-4EA7-B7AF-D0DF7BC89CCA}" presName="thickLine" presStyleLbl="alignNode1" presStyleIdx="4" presStyleCnt="8"/>
      <dgm:spPr/>
    </dgm:pt>
    <dgm:pt modelId="{2726508D-8D79-498C-8A15-72DD4C7A844A}" type="pres">
      <dgm:prSet presAssocID="{AE96A4ED-57C9-4EA7-B7AF-D0DF7BC89CCA}" presName="horz1" presStyleCnt="0"/>
      <dgm:spPr/>
    </dgm:pt>
    <dgm:pt modelId="{D228FD7A-030C-40C1-8A67-9AB9230647B8}" type="pres">
      <dgm:prSet presAssocID="{AE96A4ED-57C9-4EA7-B7AF-D0DF7BC89CCA}" presName="tx1" presStyleLbl="revTx" presStyleIdx="4" presStyleCnt="8"/>
      <dgm:spPr/>
    </dgm:pt>
    <dgm:pt modelId="{2A3727A0-C2F7-4D4C-98B8-2555415EA105}" type="pres">
      <dgm:prSet presAssocID="{AE96A4ED-57C9-4EA7-B7AF-D0DF7BC89CCA}" presName="vert1" presStyleCnt="0"/>
      <dgm:spPr/>
    </dgm:pt>
    <dgm:pt modelId="{9A71D2D3-4B0A-409F-9CD5-0D0CC05C3658}" type="pres">
      <dgm:prSet presAssocID="{9A144E37-6EAE-407C-B806-37271255A649}" presName="thickLine" presStyleLbl="alignNode1" presStyleIdx="5" presStyleCnt="8"/>
      <dgm:spPr/>
    </dgm:pt>
    <dgm:pt modelId="{71C5D063-CC4C-47A9-9863-0D7FC3FD37CD}" type="pres">
      <dgm:prSet presAssocID="{9A144E37-6EAE-407C-B806-37271255A649}" presName="horz1" presStyleCnt="0"/>
      <dgm:spPr/>
    </dgm:pt>
    <dgm:pt modelId="{755C1F0C-3145-41F2-9707-3782A904A9E7}" type="pres">
      <dgm:prSet presAssocID="{9A144E37-6EAE-407C-B806-37271255A649}" presName="tx1" presStyleLbl="revTx" presStyleIdx="5" presStyleCnt="8"/>
      <dgm:spPr/>
    </dgm:pt>
    <dgm:pt modelId="{03869B90-061A-4C96-8232-9A71D8D88B1D}" type="pres">
      <dgm:prSet presAssocID="{9A144E37-6EAE-407C-B806-37271255A649}" presName="vert1" presStyleCnt="0"/>
      <dgm:spPr/>
    </dgm:pt>
    <dgm:pt modelId="{B8EBB72E-1935-41A4-B4DA-04E5B205B00B}" type="pres">
      <dgm:prSet presAssocID="{DDF3E8DB-0E58-42A8-BD26-CFB227E4B60A}" presName="thickLine" presStyleLbl="alignNode1" presStyleIdx="6" presStyleCnt="8"/>
      <dgm:spPr/>
    </dgm:pt>
    <dgm:pt modelId="{18836E54-3FF9-438A-B868-04BAE6EDD67E}" type="pres">
      <dgm:prSet presAssocID="{DDF3E8DB-0E58-42A8-BD26-CFB227E4B60A}" presName="horz1" presStyleCnt="0"/>
      <dgm:spPr/>
    </dgm:pt>
    <dgm:pt modelId="{367A8106-7AFD-423C-BCD6-BDE11A2BA139}" type="pres">
      <dgm:prSet presAssocID="{DDF3E8DB-0E58-42A8-BD26-CFB227E4B60A}" presName="tx1" presStyleLbl="revTx" presStyleIdx="6" presStyleCnt="8"/>
      <dgm:spPr/>
    </dgm:pt>
    <dgm:pt modelId="{3B0C8B66-56E3-4253-9503-4EC5F9511268}" type="pres">
      <dgm:prSet presAssocID="{DDF3E8DB-0E58-42A8-BD26-CFB227E4B60A}" presName="vert1" presStyleCnt="0"/>
      <dgm:spPr/>
    </dgm:pt>
    <dgm:pt modelId="{63F5C501-B72E-4917-8172-D776ED12E851}" type="pres">
      <dgm:prSet presAssocID="{31BB1FA1-D815-4289-8F38-AE1B9EF7E012}" presName="thickLine" presStyleLbl="alignNode1" presStyleIdx="7" presStyleCnt="8"/>
      <dgm:spPr/>
    </dgm:pt>
    <dgm:pt modelId="{9F648F4E-7A3C-41E4-A5DF-EBF6187D2FC4}" type="pres">
      <dgm:prSet presAssocID="{31BB1FA1-D815-4289-8F38-AE1B9EF7E012}" presName="horz1" presStyleCnt="0"/>
      <dgm:spPr/>
    </dgm:pt>
    <dgm:pt modelId="{BA83E308-06AA-4563-8FB5-D752E2683079}" type="pres">
      <dgm:prSet presAssocID="{31BB1FA1-D815-4289-8F38-AE1B9EF7E012}" presName="tx1" presStyleLbl="revTx" presStyleIdx="7" presStyleCnt="8"/>
      <dgm:spPr/>
    </dgm:pt>
    <dgm:pt modelId="{35848FB6-3BF5-4177-9071-76E62E87B6EB}" type="pres">
      <dgm:prSet presAssocID="{31BB1FA1-D815-4289-8F38-AE1B9EF7E012}" presName="vert1" presStyleCnt="0"/>
      <dgm:spPr/>
    </dgm:pt>
  </dgm:ptLst>
  <dgm:cxnLst>
    <dgm:cxn modelId="{581C8811-9D03-4269-BB88-25D82670257F}" srcId="{46D7C107-8640-462B-9ED0-8D99FDCC70AE}" destId="{C72FA77B-A60C-4E22-A6F5-7EA5256C6578}" srcOrd="0" destOrd="0" parTransId="{F12E57E3-F080-4B0E-B4A2-AC9909FFB5FF}" sibTransId="{0B42D227-F065-485A-B477-9B06C63CE484}"/>
    <dgm:cxn modelId="{4104C014-0050-41C9-883E-481EFFDF1164}" srcId="{46D7C107-8640-462B-9ED0-8D99FDCC70AE}" destId="{8E47DDFF-098E-431F-8F06-6E47303AD741}" srcOrd="3" destOrd="0" parTransId="{BE967EFF-4DFD-4C26-BAA4-C17B6CF68647}" sibTransId="{603B25A6-9737-45E5-8C65-8C66DE883CF5}"/>
    <dgm:cxn modelId="{F7B1712D-1B2C-4726-B361-628B28E8AD78}" type="presOf" srcId="{8E47DDFF-098E-431F-8F06-6E47303AD741}" destId="{827BC2C3-F50B-4BBC-9CEA-F952B1953213}" srcOrd="0" destOrd="0" presId="urn:microsoft.com/office/officeart/2008/layout/LinedList"/>
    <dgm:cxn modelId="{B9B57639-4F8E-4AA7-8AB2-FFDB77339659}" type="presOf" srcId="{AE96A4ED-57C9-4EA7-B7AF-D0DF7BC89CCA}" destId="{D228FD7A-030C-40C1-8A67-9AB9230647B8}" srcOrd="0" destOrd="0" presId="urn:microsoft.com/office/officeart/2008/layout/LinedList"/>
    <dgm:cxn modelId="{68255663-C415-47ED-BC97-AE48BF3B0973}" type="presOf" srcId="{31BB1FA1-D815-4289-8F38-AE1B9EF7E012}" destId="{BA83E308-06AA-4563-8FB5-D752E2683079}" srcOrd="0" destOrd="0" presId="urn:microsoft.com/office/officeart/2008/layout/LinedList"/>
    <dgm:cxn modelId="{23B4C771-7604-4ACF-9B77-655A325DFEDE}" type="presOf" srcId="{C72FA77B-A60C-4E22-A6F5-7EA5256C6578}" destId="{08951AD4-12B2-4C02-B185-FA11B1E79321}" srcOrd="0" destOrd="0" presId="urn:microsoft.com/office/officeart/2008/layout/LinedList"/>
    <dgm:cxn modelId="{6B8C4A8D-8ABA-449B-BF36-D8B2F9BC5E99}" srcId="{46D7C107-8640-462B-9ED0-8D99FDCC70AE}" destId="{DDF3E8DB-0E58-42A8-BD26-CFB227E4B60A}" srcOrd="6" destOrd="0" parTransId="{E1A9C2B0-0494-4F2F-B761-1CC70265596A}" sibTransId="{50C56A5D-E3A1-4A55-BB89-38FD6001BA44}"/>
    <dgm:cxn modelId="{7C551D93-248B-4C83-84BE-974930233E99}" srcId="{46D7C107-8640-462B-9ED0-8D99FDCC70AE}" destId="{31BB1FA1-D815-4289-8F38-AE1B9EF7E012}" srcOrd="7" destOrd="0" parTransId="{4BE267EE-4B02-4620-BF58-15BBE5FD1ED9}" sibTransId="{F38B70E1-4170-4D0D-95E2-A1E8535EF416}"/>
    <dgm:cxn modelId="{1CC9CA96-DBBA-46AF-A733-003E01D2AFC2}" type="presOf" srcId="{9A144E37-6EAE-407C-B806-37271255A649}" destId="{755C1F0C-3145-41F2-9707-3782A904A9E7}" srcOrd="0" destOrd="0" presId="urn:microsoft.com/office/officeart/2008/layout/LinedList"/>
    <dgm:cxn modelId="{EFBC8B9C-8266-441C-A3DE-243FA4712939}" type="presOf" srcId="{46D7C107-8640-462B-9ED0-8D99FDCC70AE}" destId="{6ED5ABF6-A290-4A5B-8D31-CC64CCB3EC78}" srcOrd="0" destOrd="0" presId="urn:microsoft.com/office/officeart/2008/layout/LinedList"/>
    <dgm:cxn modelId="{09FEF09F-1CF9-4A6C-9A13-D79DC04A5148}" srcId="{46D7C107-8640-462B-9ED0-8D99FDCC70AE}" destId="{9D31BFAD-CE5E-4305-AEAB-29EF57A49909}" srcOrd="1" destOrd="0" parTransId="{7C651277-FDA7-4989-974F-B54AEF5F01D7}" sibTransId="{AA091D32-1081-451C-85D8-4D2996131AB2}"/>
    <dgm:cxn modelId="{E2716AB0-A413-4B71-B3FA-981C55D59971}" srcId="{46D7C107-8640-462B-9ED0-8D99FDCC70AE}" destId="{AE96A4ED-57C9-4EA7-B7AF-D0DF7BC89CCA}" srcOrd="4" destOrd="0" parTransId="{3537630F-C015-4ADD-A812-0CE7FD312A83}" sibTransId="{6A68ACDA-A4F2-46EC-8E83-B6D15C46BB29}"/>
    <dgm:cxn modelId="{5441D2C3-0E73-4E45-ACA6-45B75B24F451}" type="presOf" srcId="{1361E1A2-6D5F-4634-BC3E-5B4E8B726B72}" destId="{463304AE-E71D-4F15-BF53-3813C2E06D77}" srcOrd="0" destOrd="0" presId="urn:microsoft.com/office/officeart/2008/layout/LinedList"/>
    <dgm:cxn modelId="{980BD8CC-1B86-45C3-B378-A38FCE90193D}" srcId="{46D7C107-8640-462B-9ED0-8D99FDCC70AE}" destId="{9A144E37-6EAE-407C-B806-37271255A649}" srcOrd="5" destOrd="0" parTransId="{37B0A686-60E3-483B-8AAB-D02A4EF34791}" sibTransId="{B7248C48-18BD-4097-9304-A1FF78BE08CA}"/>
    <dgm:cxn modelId="{01B31ADE-58A7-4CE2-ADA2-E9E86FFEF4BB}" srcId="{46D7C107-8640-462B-9ED0-8D99FDCC70AE}" destId="{1361E1A2-6D5F-4634-BC3E-5B4E8B726B72}" srcOrd="2" destOrd="0" parTransId="{D8D4A04A-7BEE-4632-932F-A7591B4BC644}" sibTransId="{BE433BA8-FE00-4F1B-A462-F338A0E6EDC1}"/>
    <dgm:cxn modelId="{672048F6-DF60-4CA7-B6BA-8865C100E65E}" type="presOf" srcId="{DDF3E8DB-0E58-42A8-BD26-CFB227E4B60A}" destId="{367A8106-7AFD-423C-BCD6-BDE11A2BA139}" srcOrd="0" destOrd="0" presId="urn:microsoft.com/office/officeart/2008/layout/LinedList"/>
    <dgm:cxn modelId="{3677ABFA-1B65-4B3C-B04F-1B5E5C9F433E}" type="presOf" srcId="{9D31BFAD-CE5E-4305-AEAB-29EF57A49909}" destId="{3050EC71-A0DA-418C-97D6-26306F3C0597}" srcOrd="0" destOrd="0" presId="urn:microsoft.com/office/officeart/2008/layout/LinedList"/>
    <dgm:cxn modelId="{9F0D6FC9-18B3-4B57-B312-A3CF9435A177}" type="presParOf" srcId="{6ED5ABF6-A290-4A5B-8D31-CC64CCB3EC78}" destId="{762A14EB-34FE-4EBC-9E3C-3F7B9C7A5D57}" srcOrd="0" destOrd="0" presId="urn:microsoft.com/office/officeart/2008/layout/LinedList"/>
    <dgm:cxn modelId="{06CA3A88-6229-4526-8119-2D7C0BF2937A}" type="presParOf" srcId="{6ED5ABF6-A290-4A5B-8D31-CC64CCB3EC78}" destId="{6B8EC490-A58B-4C81-A99A-54126867B856}" srcOrd="1" destOrd="0" presId="urn:microsoft.com/office/officeart/2008/layout/LinedList"/>
    <dgm:cxn modelId="{3D0CBC9E-AA2B-4DDD-A29B-165B8CC8A9C3}" type="presParOf" srcId="{6B8EC490-A58B-4C81-A99A-54126867B856}" destId="{08951AD4-12B2-4C02-B185-FA11B1E79321}" srcOrd="0" destOrd="0" presId="urn:microsoft.com/office/officeart/2008/layout/LinedList"/>
    <dgm:cxn modelId="{E4F6390A-D354-4063-B48D-0DC1C5892F06}" type="presParOf" srcId="{6B8EC490-A58B-4C81-A99A-54126867B856}" destId="{72C0A494-329D-4663-AA4D-FFDFA95FA128}" srcOrd="1" destOrd="0" presId="urn:microsoft.com/office/officeart/2008/layout/LinedList"/>
    <dgm:cxn modelId="{A8353204-698A-44FC-A11C-A155A16BDD9D}" type="presParOf" srcId="{6ED5ABF6-A290-4A5B-8D31-CC64CCB3EC78}" destId="{BD845643-7E35-42CD-87C6-C61DC4E0607F}" srcOrd="2" destOrd="0" presId="urn:microsoft.com/office/officeart/2008/layout/LinedList"/>
    <dgm:cxn modelId="{A375062C-0A95-4C13-892C-563709FA7F19}" type="presParOf" srcId="{6ED5ABF6-A290-4A5B-8D31-CC64CCB3EC78}" destId="{85F83669-08A2-4249-8C7A-E99D481ECA77}" srcOrd="3" destOrd="0" presId="urn:microsoft.com/office/officeart/2008/layout/LinedList"/>
    <dgm:cxn modelId="{FC969419-CFED-4FCD-B32B-A4D5125A4066}" type="presParOf" srcId="{85F83669-08A2-4249-8C7A-E99D481ECA77}" destId="{3050EC71-A0DA-418C-97D6-26306F3C0597}" srcOrd="0" destOrd="0" presId="urn:microsoft.com/office/officeart/2008/layout/LinedList"/>
    <dgm:cxn modelId="{24065A4C-9B5A-4E99-8314-76007BE0F0E7}" type="presParOf" srcId="{85F83669-08A2-4249-8C7A-E99D481ECA77}" destId="{5657C618-0F2D-4D46-881B-9D61DAF0352E}" srcOrd="1" destOrd="0" presId="urn:microsoft.com/office/officeart/2008/layout/LinedList"/>
    <dgm:cxn modelId="{E6E7D358-84ED-4E1A-AFF0-0395E76EE98A}" type="presParOf" srcId="{6ED5ABF6-A290-4A5B-8D31-CC64CCB3EC78}" destId="{2502F594-5AA6-4C73-973E-3DD62FDE87A8}" srcOrd="4" destOrd="0" presId="urn:microsoft.com/office/officeart/2008/layout/LinedList"/>
    <dgm:cxn modelId="{DF73B2D2-9E40-469D-845A-F069F061016A}" type="presParOf" srcId="{6ED5ABF6-A290-4A5B-8D31-CC64CCB3EC78}" destId="{5C8E0ABB-F129-49D0-B578-71C5E021D170}" srcOrd="5" destOrd="0" presId="urn:microsoft.com/office/officeart/2008/layout/LinedList"/>
    <dgm:cxn modelId="{0AB4921B-C28A-4BE1-8772-6C0AEB21D68C}" type="presParOf" srcId="{5C8E0ABB-F129-49D0-B578-71C5E021D170}" destId="{463304AE-E71D-4F15-BF53-3813C2E06D77}" srcOrd="0" destOrd="0" presId="urn:microsoft.com/office/officeart/2008/layout/LinedList"/>
    <dgm:cxn modelId="{7F589893-9C95-418B-A7C0-2692ED73EE65}" type="presParOf" srcId="{5C8E0ABB-F129-49D0-B578-71C5E021D170}" destId="{AF19AB30-A05E-4CC6-BF60-440E2CA45C9E}" srcOrd="1" destOrd="0" presId="urn:microsoft.com/office/officeart/2008/layout/LinedList"/>
    <dgm:cxn modelId="{35E2B5C7-34E2-4B37-B46A-367F91C0E6F0}" type="presParOf" srcId="{6ED5ABF6-A290-4A5B-8D31-CC64CCB3EC78}" destId="{BC9EB1D1-2DF6-4885-A697-FEF542E6297C}" srcOrd="6" destOrd="0" presId="urn:microsoft.com/office/officeart/2008/layout/LinedList"/>
    <dgm:cxn modelId="{B7A66514-A103-4F01-8FFB-E827F2BB95D0}" type="presParOf" srcId="{6ED5ABF6-A290-4A5B-8D31-CC64CCB3EC78}" destId="{6B7CC8F8-0E79-4650-B90A-406A97F75412}" srcOrd="7" destOrd="0" presId="urn:microsoft.com/office/officeart/2008/layout/LinedList"/>
    <dgm:cxn modelId="{435D6CF6-41E2-4A86-B3A7-CA821D751E18}" type="presParOf" srcId="{6B7CC8F8-0E79-4650-B90A-406A97F75412}" destId="{827BC2C3-F50B-4BBC-9CEA-F952B1953213}" srcOrd="0" destOrd="0" presId="urn:microsoft.com/office/officeart/2008/layout/LinedList"/>
    <dgm:cxn modelId="{759229EA-8AEF-435F-BFFB-08FE11792A76}" type="presParOf" srcId="{6B7CC8F8-0E79-4650-B90A-406A97F75412}" destId="{86E47C78-63B8-4C61-901E-0D2C6770046E}" srcOrd="1" destOrd="0" presId="urn:microsoft.com/office/officeart/2008/layout/LinedList"/>
    <dgm:cxn modelId="{852137DF-10D5-40E7-8122-51E0CF12B3B4}" type="presParOf" srcId="{6ED5ABF6-A290-4A5B-8D31-CC64CCB3EC78}" destId="{78740A0E-26DC-4437-9B26-F27AD3138754}" srcOrd="8" destOrd="0" presId="urn:microsoft.com/office/officeart/2008/layout/LinedList"/>
    <dgm:cxn modelId="{B22D1BC4-B9DD-48BB-9348-D6B45AA3672F}" type="presParOf" srcId="{6ED5ABF6-A290-4A5B-8D31-CC64CCB3EC78}" destId="{2726508D-8D79-498C-8A15-72DD4C7A844A}" srcOrd="9" destOrd="0" presId="urn:microsoft.com/office/officeart/2008/layout/LinedList"/>
    <dgm:cxn modelId="{0875B077-93E3-4DD0-B85B-CDB45058A5C8}" type="presParOf" srcId="{2726508D-8D79-498C-8A15-72DD4C7A844A}" destId="{D228FD7A-030C-40C1-8A67-9AB9230647B8}" srcOrd="0" destOrd="0" presId="urn:microsoft.com/office/officeart/2008/layout/LinedList"/>
    <dgm:cxn modelId="{F7D22458-6DEA-4F92-8582-EFDA2793ACCC}" type="presParOf" srcId="{2726508D-8D79-498C-8A15-72DD4C7A844A}" destId="{2A3727A0-C2F7-4D4C-98B8-2555415EA105}" srcOrd="1" destOrd="0" presId="urn:microsoft.com/office/officeart/2008/layout/LinedList"/>
    <dgm:cxn modelId="{B2180F4B-63DC-4FC4-A4C6-2C298A97CE9D}" type="presParOf" srcId="{6ED5ABF6-A290-4A5B-8D31-CC64CCB3EC78}" destId="{9A71D2D3-4B0A-409F-9CD5-0D0CC05C3658}" srcOrd="10" destOrd="0" presId="urn:microsoft.com/office/officeart/2008/layout/LinedList"/>
    <dgm:cxn modelId="{71B99D1B-6A46-4066-B376-B2F5F473CAAD}" type="presParOf" srcId="{6ED5ABF6-A290-4A5B-8D31-CC64CCB3EC78}" destId="{71C5D063-CC4C-47A9-9863-0D7FC3FD37CD}" srcOrd="11" destOrd="0" presId="urn:microsoft.com/office/officeart/2008/layout/LinedList"/>
    <dgm:cxn modelId="{4A363224-B4E7-46AD-96B5-B28FCC397DFF}" type="presParOf" srcId="{71C5D063-CC4C-47A9-9863-0D7FC3FD37CD}" destId="{755C1F0C-3145-41F2-9707-3782A904A9E7}" srcOrd="0" destOrd="0" presId="urn:microsoft.com/office/officeart/2008/layout/LinedList"/>
    <dgm:cxn modelId="{E8F4F521-0CD4-470C-8A43-9C218EB23E6C}" type="presParOf" srcId="{71C5D063-CC4C-47A9-9863-0D7FC3FD37CD}" destId="{03869B90-061A-4C96-8232-9A71D8D88B1D}" srcOrd="1" destOrd="0" presId="urn:microsoft.com/office/officeart/2008/layout/LinedList"/>
    <dgm:cxn modelId="{D02BFE31-14AF-4F66-B577-4AF3DB8A646F}" type="presParOf" srcId="{6ED5ABF6-A290-4A5B-8D31-CC64CCB3EC78}" destId="{B8EBB72E-1935-41A4-B4DA-04E5B205B00B}" srcOrd="12" destOrd="0" presId="urn:microsoft.com/office/officeart/2008/layout/LinedList"/>
    <dgm:cxn modelId="{9038DFAD-5E07-4775-A769-7C1EBCC35A04}" type="presParOf" srcId="{6ED5ABF6-A290-4A5B-8D31-CC64CCB3EC78}" destId="{18836E54-3FF9-438A-B868-04BAE6EDD67E}" srcOrd="13" destOrd="0" presId="urn:microsoft.com/office/officeart/2008/layout/LinedList"/>
    <dgm:cxn modelId="{74664A9E-7352-420B-BAB8-F3A1E11CA0BC}" type="presParOf" srcId="{18836E54-3FF9-438A-B868-04BAE6EDD67E}" destId="{367A8106-7AFD-423C-BCD6-BDE11A2BA139}" srcOrd="0" destOrd="0" presId="urn:microsoft.com/office/officeart/2008/layout/LinedList"/>
    <dgm:cxn modelId="{B4677CC6-4217-45CF-8C5E-3B866DF19E86}" type="presParOf" srcId="{18836E54-3FF9-438A-B868-04BAE6EDD67E}" destId="{3B0C8B66-56E3-4253-9503-4EC5F9511268}" srcOrd="1" destOrd="0" presId="urn:microsoft.com/office/officeart/2008/layout/LinedList"/>
    <dgm:cxn modelId="{00F04563-C77A-4BFB-8C2C-40175D770636}" type="presParOf" srcId="{6ED5ABF6-A290-4A5B-8D31-CC64CCB3EC78}" destId="{63F5C501-B72E-4917-8172-D776ED12E851}" srcOrd="14" destOrd="0" presId="urn:microsoft.com/office/officeart/2008/layout/LinedList"/>
    <dgm:cxn modelId="{BFF03DD7-F6A2-4DAD-BFA7-1BCF78404297}" type="presParOf" srcId="{6ED5ABF6-A290-4A5B-8D31-CC64CCB3EC78}" destId="{9F648F4E-7A3C-41E4-A5DF-EBF6187D2FC4}" srcOrd="15" destOrd="0" presId="urn:microsoft.com/office/officeart/2008/layout/LinedList"/>
    <dgm:cxn modelId="{030527D5-5339-4BD2-93C2-394093E47EEA}" type="presParOf" srcId="{9F648F4E-7A3C-41E4-A5DF-EBF6187D2FC4}" destId="{BA83E308-06AA-4563-8FB5-D752E2683079}" srcOrd="0" destOrd="0" presId="urn:microsoft.com/office/officeart/2008/layout/LinedList"/>
    <dgm:cxn modelId="{2269E598-550B-4FA3-BBBF-304AD42D4C46}" type="presParOf" srcId="{9F648F4E-7A3C-41E4-A5DF-EBF6187D2FC4}" destId="{35848FB6-3BF5-4177-9071-76E62E87B6E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A14EB-34FE-4EBC-9E3C-3F7B9C7A5D57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51AD4-12B2-4C02-B185-FA11B1E79321}">
      <dsp:nvSpPr>
        <dsp:cNvPr id="0" name=""/>
        <dsp:cNvSpPr/>
      </dsp:nvSpPr>
      <dsp:spPr>
        <a:xfrm>
          <a:off x="0" y="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Survey Support</a:t>
          </a:r>
        </a:p>
      </dsp:txBody>
      <dsp:txXfrm>
        <a:off x="0" y="0"/>
        <a:ext cx="6492875" cy="638175"/>
      </dsp:txXfrm>
    </dsp:sp>
    <dsp:sp modelId="{BD845643-7E35-42CD-87C6-C61DC4E0607F}">
      <dsp:nvSpPr>
        <dsp:cNvPr id="0" name=""/>
        <dsp:cNvSpPr/>
      </dsp:nvSpPr>
      <dsp:spPr>
        <a:xfrm>
          <a:off x="0" y="638175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0EC71-A0DA-418C-97D6-26306F3C0597}">
      <dsp:nvSpPr>
        <dsp:cNvPr id="0" name=""/>
        <dsp:cNvSpPr/>
      </dsp:nvSpPr>
      <dsp:spPr>
        <a:xfrm>
          <a:off x="0" y="6381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Jim Yienger (</a:t>
          </a:r>
          <a:r>
            <a:rPr lang="en-US" sz="2200" kern="1200" dirty="0">
              <a:hlinkClick xmlns:r="http://schemas.openxmlformats.org/officeDocument/2006/relationships" r:id="rId1"/>
            </a:rPr>
            <a:t>mr_jjy@climatetools.com</a:t>
          </a:r>
          <a:r>
            <a:rPr lang="en-US" sz="2200" kern="1200" dirty="0"/>
            <a:t> / 518-560-9830)</a:t>
          </a:r>
        </a:p>
      </dsp:txBody>
      <dsp:txXfrm>
        <a:off x="0" y="638175"/>
        <a:ext cx="6492875" cy="638175"/>
      </dsp:txXfrm>
    </dsp:sp>
    <dsp:sp modelId="{2502F594-5AA6-4C73-973E-3DD62FDE87A8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304AE-E71D-4F15-BF53-3813C2E06D77}">
      <dsp:nvSpPr>
        <dsp:cNvPr id="0" name=""/>
        <dsp:cNvSpPr/>
      </dsp:nvSpPr>
      <dsp:spPr>
        <a:xfrm>
          <a:off x="0" y="12763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Nik Moran (</a:t>
          </a:r>
          <a:r>
            <a:rPr lang="en-US" sz="2200" kern="1200" dirty="0">
              <a:hlinkClick xmlns:r="http://schemas.openxmlformats.org/officeDocument/2006/relationships" r:id="rId2"/>
            </a:rPr>
            <a:t>nik.moran@climatetools.com</a:t>
          </a:r>
          <a:r>
            <a:rPr lang="en-US" sz="2200" kern="1200" dirty="0"/>
            <a:t>)</a:t>
          </a:r>
        </a:p>
      </dsp:txBody>
      <dsp:txXfrm>
        <a:off x="0" y="1276350"/>
        <a:ext cx="6492875" cy="638175"/>
      </dsp:txXfrm>
    </dsp:sp>
    <dsp:sp modelId="{BC9EB1D1-2DF6-4885-A697-FEF542E6297C}">
      <dsp:nvSpPr>
        <dsp:cNvPr id="0" name=""/>
        <dsp:cNvSpPr/>
      </dsp:nvSpPr>
      <dsp:spPr>
        <a:xfrm>
          <a:off x="0" y="1914524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BC2C3-F50B-4BBC-9CEA-F952B1953213}">
      <dsp:nvSpPr>
        <dsp:cNvPr id="0" name=""/>
        <dsp:cNvSpPr/>
      </dsp:nvSpPr>
      <dsp:spPr>
        <a:xfrm>
          <a:off x="0" y="19145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Energy Programs and Funding</a:t>
          </a:r>
        </a:p>
      </dsp:txBody>
      <dsp:txXfrm>
        <a:off x="0" y="1914525"/>
        <a:ext cx="6492875" cy="638175"/>
      </dsp:txXfrm>
    </dsp:sp>
    <dsp:sp modelId="{78740A0E-26DC-4437-9B26-F27AD3138754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8FD7A-030C-40C1-8A67-9AB9230647B8}">
      <dsp:nvSpPr>
        <dsp:cNvPr id="0" name=""/>
        <dsp:cNvSpPr/>
      </dsp:nvSpPr>
      <dsp:spPr>
        <a:xfrm>
          <a:off x="0" y="255270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Bennet Sandler (</a:t>
          </a:r>
          <a:r>
            <a:rPr lang="en-US" sz="2200" kern="1200" dirty="0">
              <a:hlinkClick xmlns:r="http://schemas.openxmlformats.org/officeDocument/2006/relationships" r:id="rId3"/>
            </a:rPr>
            <a:t>bsandler@heatsmartmv.org</a:t>
          </a:r>
          <a:r>
            <a:rPr lang="en-US" sz="2200" kern="1200" dirty="0"/>
            <a:t>)</a:t>
          </a:r>
        </a:p>
      </dsp:txBody>
      <dsp:txXfrm>
        <a:off x="0" y="2552700"/>
        <a:ext cx="6492875" cy="638175"/>
      </dsp:txXfrm>
    </dsp:sp>
    <dsp:sp modelId="{9A71D2D3-4B0A-409F-9CD5-0D0CC05C3658}">
      <dsp:nvSpPr>
        <dsp:cNvPr id="0" name=""/>
        <dsp:cNvSpPr/>
      </dsp:nvSpPr>
      <dsp:spPr>
        <a:xfrm>
          <a:off x="0" y="3190874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C1F0C-3145-41F2-9707-3782A904A9E7}">
      <dsp:nvSpPr>
        <dsp:cNvPr id="0" name=""/>
        <dsp:cNvSpPr/>
      </dsp:nvSpPr>
      <dsp:spPr>
        <a:xfrm>
          <a:off x="0" y="31908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OCET Speaker Contact Information</a:t>
          </a:r>
        </a:p>
      </dsp:txBody>
      <dsp:txXfrm>
        <a:off x="0" y="3190875"/>
        <a:ext cx="6492875" cy="638175"/>
      </dsp:txXfrm>
    </dsp:sp>
    <dsp:sp modelId="{B8EBB72E-1935-41A4-B4DA-04E5B205B00B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A8106-7AFD-423C-BCD6-BDE11A2BA139}">
      <dsp:nvSpPr>
        <dsp:cNvPr id="0" name=""/>
        <dsp:cNvSpPr/>
      </dsp:nvSpPr>
      <dsp:spPr>
        <a:xfrm>
          <a:off x="0" y="38290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Rep. Michele Farwell (</a:t>
          </a:r>
          <a:r>
            <a:rPr lang="en-US" sz="2200" kern="1200" dirty="0">
              <a:hlinkClick xmlns:r="http://schemas.openxmlformats.org/officeDocument/2006/relationships" r:id="rId4"/>
            </a:rPr>
            <a:t>farwellm@otsegocounty.com</a:t>
          </a:r>
          <a:r>
            <a:rPr lang="en-US" sz="2200" kern="1200" dirty="0"/>
            <a:t>)</a:t>
          </a:r>
        </a:p>
      </dsp:txBody>
      <dsp:txXfrm>
        <a:off x="0" y="3829050"/>
        <a:ext cx="6492875" cy="638175"/>
      </dsp:txXfrm>
    </dsp:sp>
    <dsp:sp modelId="{63F5C501-B72E-4917-8172-D776ED12E851}">
      <dsp:nvSpPr>
        <dsp:cNvPr id="0" name=""/>
        <dsp:cNvSpPr/>
      </dsp:nvSpPr>
      <dsp:spPr>
        <a:xfrm>
          <a:off x="0" y="4467225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3E308-06AA-4563-8FB5-D752E2683079}">
      <dsp:nvSpPr>
        <dsp:cNvPr id="0" name=""/>
        <dsp:cNvSpPr/>
      </dsp:nvSpPr>
      <dsp:spPr>
        <a:xfrm>
          <a:off x="0" y="44672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Wayne Mellow (</a:t>
          </a:r>
          <a:r>
            <a:rPr lang="en-US" sz="2200" kern="1200" dirty="0">
              <a:hlinkClick xmlns:r="http://schemas.openxmlformats.org/officeDocument/2006/relationships" r:id="rId5"/>
            </a:rPr>
            <a:t>wmellor@stny.rr.com</a:t>
          </a:r>
          <a:r>
            <a:rPr lang="en-US" sz="2200" kern="1200" dirty="0"/>
            <a:t>)</a:t>
          </a:r>
        </a:p>
      </dsp:txBody>
      <dsp:txXfrm>
        <a:off x="0" y="4467225"/>
        <a:ext cx="6492875" cy="638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2B47-CDEA-451B-830C-ABA06AE4DDF5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03815-B199-4155-A165-0576BFBD55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6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heatsmartotsego.org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95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heatsmartotsego.org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50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heatsmartotsego.org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0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heatsmartotsego.org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44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www.surveymonkey.com_r_73GDGK2&amp;d=DwMF-g&amp;c=euGZstcaTDllvimEN8b7jXrwqOf-v5A_CdpgnVfiiMM&amp;r=CcsJTDR2diCh2AkR7HnxKa2mNoglyMoaabmHcdRjc4U&amp;m=PG8Ep24Y4wibcFO3Y04BNX845ZvqkzXil11W65I0CVk&amp;s=BQEY3o_wwV4etW3lB1WmbqFUIbLh03DZ-URFDDNhQv4&amp;e=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5A69-B643-4B10-BECE-41FE23B8C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DC8D1-B148-4D79-B4C0-B6E03F15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B1401-CE85-4E18-BB73-CE86DD56A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4430D-A07B-4697-93BA-CECED691F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BCA26-7E88-4CD8-8449-211B31CC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2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1A9-93D0-477E-84DB-7FE5D0EA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1C4C0-3E8A-4DE5-8890-C9D1AC10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09CDE-478A-4C8F-84B4-3F73CA72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4488E-9D2C-497C-AC0A-2D9EF551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B855D-3D80-4A75-9850-C47814E77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2BC92-2388-46F4-AEF1-113173A5E2B9}"/>
              </a:ext>
            </a:extLst>
          </p:cNvPr>
          <p:cNvSpPr txBox="1"/>
          <p:nvPr userDrawn="1"/>
        </p:nvSpPr>
        <p:spPr>
          <a:xfrm>
            <a:off x="4556903" y="6241482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5A95"/>
                </a:solidFill>
                <a:effectLst/>
                <a:latin typeface="sourcesanspro"/>
                <a:hlinkClick r:id="rId2"/>
              </a:rPr>
              <a:t>https://www.surveymonkey.com/r/73GDGK2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30152-673B-4EE3-A565-39DF736F70FA}"/>
              </a:ext>
            </a:extLst>
          </p:cNvPr>
          <p:cNvSpPr txBox="1"/>
          <p:nvPr userDrawn="1"/>
        </p:nvSpPr>
        <p:spPr>
          <a:xfrm>
            <a:off x="2095780" y="6271945"/>
            <a:ext cx="2461123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Take the survey HERE </a:t>
            </a:r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40DB3-3B21-4C73-B5B2-57673218A095}"/>
              </a:ext>
            </a:extLst>
          </p:cNvPr>
          <p:cNvSpPr txBox="1"/>
          <p:nvPr userDrawn="1"/>
        </p:nvSpPr>
        <p:spPr>
          <a:xfrm>
            <a:off x="4556903" y="6218777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5A95"/>
                </a:solidFill>
                <a:effectLst/>
                <a:latin typeface="sourcesanspro"/>
                <a:hlinkClick r:id="rId2"/>
              </a:rPr>
              <a:t>https://www.surveymonkey.com/r/73GDGK2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C148A9-7B9B-4913-8D26-AF1310B8E3F8}"/>
              </a:ext>
            </a:extLst>
          </p:cNvPr>
          <p:cNvSpPr txBox="1"/>
          <p:nvPr userDrawn="1"/>
        </p:nvSpPr>
        <p:spPr>
          <a:xfrm>
            <a:off x="2095780" y="6249240"/>
            <a:ext cx="2461123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Take the survey HERE </a:t>
            </a:r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0AB96-157F-4439-A504-31D18FE40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B7A26-D2DA-4CE4-A8AA-087A0B01F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29F37-2868-4104-8888-5C4DA3BE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347EA-EA5C-4A43-8D89-152BC37A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BBBD0-E4AD-44B7-A44C-1A04D652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70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6001-543D-4046-B721-82E6AC30F334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46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89F7-4A5F-47DC-A932-EBCA280B3BB5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42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BE49-F9A6-448A-A6DD-DDE08D11E5CA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45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EFC44-2DDE-47F3-9B1F-B42A2E6905D6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06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CB8A2-DD53-4367-8409-337C17843538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3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A018-45EB-41CF-933A-D73A536D272E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73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1B04-3233-45DD-8031-0A33F56D2C01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67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7514-D2F4-4B73-91FB-C18A9F67E358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0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470A-796E-4695-B03C-2FB1EA7D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F6F9A-1DB0-4DDA-8435-F3EF3B93F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236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03C9D-38EC-46C3-ABC4-EC4AE2EB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D088-B035-45AB-8635-E21043D1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02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9D9A-DE1D-45F8-8226-149541B48D72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455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D4B2-DC4D-45C2-99E1-B0499C76724D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76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CAE8-FAD4-41ED-BE77-C21699ED9DDC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Heat Smart Otsego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30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FF07-EA15-4D07-AC2A-1317BCF5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4DB58-86B7-4B79-99D5-4C4964528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56B44-799F-4F6D-9857-18044842B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21A94-0D60-4A2D-BB33-DCDA710F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238C6-2D38-48D1-BF30-5B3A69B0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5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FFC6B-BE89-41F2-9F54-83E353E6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0BD21-566B-4BBE-8138-E5F7D8683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1F845-34F1-4D66-A827-F65C85D44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1ADDB-8A20-41DE-897C-F957B2962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5AC09-50B4-4E9E-B584-0401DC42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D7D8-F493-4361-B73A-5D8DEFCE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A638E-9AC9-4CEC-83F5-19005437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3E7EC-B505-4BBF-A67E-331D579B6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1AFC0-59BA-4821-A6E2-47D76F81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706AB6-8A3A-4D6A-9DD7-56F4B3B69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D8BD3-AC5B-4EA8-882B-04C3E3FD5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0DE93-7271-442D-9554-DE1A2FAA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301B70-5C01-4D58-8A83-1A8036B4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E30BF-5755-4AD5-B729-83848D24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8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661B-79AC-446D-8144-A25B2112C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380FB-12F8-4BE1-B260-886C6AA4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6E63B-0EEE-4004-8392-A49AC9D4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E140D-A847-43EB-AC0C-66405A25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92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9C937-0A7A-4A89-A965-7C61AF51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ABED5C-319A-4430-9E38-A0E7C0BB2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D4A14-6739-480E-BCBC-D68F4E1C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5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AC7C-63E4-4D8E-A87D-FE820C800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49B26-8033-4046-A43F-095D8C27C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FEB09-D6FC-48DD-8BDD-721EA0DB9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C6E1-1EA2-43F2-9CFD-54E0EC08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D6B50-5AA2-4143-B388-B61AC11C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8B164-F39A-4F6D-8645-00FBAE90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7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8C1F-E21D-46AC-AD62-8DA0BDA08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4D4981-4228-4A60-902A-1D4AC2CB4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263BE-6E47-4EAD-A8F3-C8892B7FE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DCC2E-12FB-4156-A4E2-1D9BBDAA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B5826-5314-4EE9-8347-0C732A88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96E39-1A37-401F-ACA0-7A39C71A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6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D955CB-4EC9-4A42-A056-47CB199C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FA34E-A8D5-49AA-80FD-2F8D511CC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BA216-0D58-47ED-8B01-D3EBBFB04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FB723-BCF0-4B3D-82F1-9E2DA0094936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FC232-9B89-4745-9CC1-91FCD4D46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F4398-571F-4A39-BDAF-13BD824C7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2108F-2F0C-4C68-86B1-C7948B9405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58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F22CD-B61C-42F4-BE64-74C6DC04F2AB}" type="datetime1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Heat Smart Otsego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CBF5-17B8-4387-88A6-ABF9F8C64D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8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mailto:bsandler@heatsmartmv.org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surveymonkey.com/r/73GDGK2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www.surveymonkey.com_r_73GDGK2&amp;d=DwMF-g&amp;c=euGZstcaTDllvimEN8b7jXrwqOf-v5A_CdpgnVfiiMM&amp;r=CcsJTDR2diCh2AkR7HnxKa2mNoglyMoaabmHcdRjc4U&amp;m=PG8Ep24Y4wibcFO3Y04BNX845ZvqkzXil11W65I0CVk&amp;s=BQEY3o_wwV4etW3lB1WmbqFUIbLh03DZ-URFDDNhQv4&amp;e=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www.surveymonkey.com_r_73GDGK2&amp;d=DwMF-g&amp;c=euGZstcaTDllvimEN8b7jXrwqOf-v5A_CdpgnVfiiMM&amp;r=CcsJTDR2diCh2AkR7HnxKa2mNoglyMoaabmHcdRjc4U&amp;m=PG8Ep24Y4wibcFO3Y04BNX845ZvqkzXil11W65I0CVk&amp;s=BQEY3o_wwV4etW3lB1WmbqFUIbLh03DZ-URFDDNhQv4&amp;e=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www.surveymonkey.com_r_73GDGK2&amp;d=DwMF-g&amp;c=euGZstcaTDllvimEN8b7jXrwqOf-v5A_CdpgnVfiiMM&amp;r=CcsJTDR2diCh2AkR7HnxKa2mNoglyMoaabmHcdRjc4U&amp;m=PG8Ep24Y4wibcFO3Y04BNX845ZvqkzXil11W65I0CVk&amp;s=BQEY3o_wwV4etW3lB1WmbqFUIbLh03DZ-URFDDNhQv4&amp;e=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www.surveymonkey.com_r_73GDGK2&amp;d=DwMF-g&amp;c=euGZstcaTDllvimEN8b7jXrwqOf-v5A_CdpgnVfiiMM&amp;r=CcsJTDR2diCh2AkR7HnxKa2mNoglyMoaabmHcdRjc4U&amp;m=PG8Ep24Y4wibcFO3Y04BNX845ZvqkzXil11W65I0CVk&amp;s=BQEY3o_wwV4etW3lB1WmbqFUIbLh03DZ-URFDDNhQv4&amp;e=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www.surveymonkey.com_r_73GDGK2&amp;d=DwMF-g&amp;c=euGZstcaTDllvimEN8b7jXrwqOf-v5A_CdpgnVfiiMM&amp;r=CcsJTDR2diCh2AkR7HnxKa2mNoglyMoaabmHcdRjc4U&amp;m=PG8Ep24Y4wibcFO3Y04BNX845ZvqkzXil11W65I0CVk&amp;s=BQEY3o_wwV4etW3lB1WmbqFUIbLh03DZ-URFDDNhQv4&amp;e=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66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17D17FB-975C-487E-8519-38E54760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386947" cy="6858478"/>
          </a:xfrm>
          <a:custGeom>
            <a:avLst/>
            <a:gdLst>
              <a:gd name="connsiteX0" fmla="*/ 433167 w 6386947"/>
              <a:gd name="connsiteY0" fmla="*/ 0 h 6858478"/>
              <a:gd name="connsiteX1" fmla="*/ 2138767 w 6386947"/>
              <a:gd name="connsiteY1" fmla="*/ 0 h 6858478"/>
              <a:gd name="connsiteX2" fmla="*/ 3204995 w 6386947"/>
              <a:gd name="connsiteY2" fmla="*/ 0 h 6858478"/>
              <a:gd name="connsiteX3" fmla="*/ 3210572 w 6386947"/>
              <a:gd name="connsiteY3" fmla="*/ 0 h 6858478"/>
              <a:gd name="connsiteX4" fmla="*/ 6386947 w 6386947"/>
              <a:gd name="connsiteY4" fmla="*/ 6858478 h 6858478"/>
              <a:gd name="connsiteX5" fmla="*/ 1832610 w 6386947"/>
              <a:gd name="connsiteY5" fmla="*/ 6858478 h 6858478"/>
              <a:gd name="connsiteX6" fmla="*/ 433167 w 6386947"/>
              <a:gd name="connsiteY6" fmla="*/ 6858478 h 6858478"/>
              <a:gd name="connsiteX7" fmla="*/ 0 w 6386947"/>
              <a:gd name="connsiteY7" fmla="*/ 6858478 h 6858478"/>
              <a:gd name="connsiteX8" fmla="*/ 0 w 6386947"/>
              <a:gd name="connsiteY8" fmla="*/ 478 h 6858478"/>
              <a:gd name="connsiteX9" fmla="*/ 433167 w 6386947"/>
              <a:gd name="connsiteY9" fmla="*/ 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6947" h="6858478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AD80E-C8E4-4555-9BE9-D7B945E9D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3993681"/>
            <a:ext cx="4057840" cy="2249424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/>
              <a:t>Otsego  County Energy Taskforce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2FB49-7522-4989-A526-EE2196A4A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2724912"/>
            <a:ext cx="3405378" cy="1155525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/>
              <a:t>Online Energy Survey of County Businesses</a:t>
            </a:r>
          </a:p>
          <a:p>
            <a:pPr algn="l"/>
            <a:r>
              <a:rPr lang="en-US" sz="2000" dirty="0"/>
              <a:t>September 9</a:t>
            </a:r>
            <a:r>
              <a:rPr lang="en-US" sz="2000" baseline="30000" dirty="0"/>
              <a:t>th</a:t>
            </a:r>
            <a:r>
              <a:rPr lang="en-US" sz="2000" dirty="0"/>
              <a:t>, 2020</a:t>
            </a:r>
          </a:p>
          <a:p>
            <a:pPr algn="l"/>
            <a:endParaRPr lang="en-US" sz="2000" dirty="0"/>
          </a:p>
        </p:txBody>
      </p:sp>
      <p:pic>
        <p:nvPicPr>
          <p:cNvPr id="1026" name="Picture 2" descr="Otsego County Chamber of Commerce">
            <a:extLst>
              <a:ext uri="{FF2B5EF4-FFF2-40B4-BE49-F238E27FC236}">
                <a16:creationId xmlns:a16="http://schemas.microsoft.com/office/drawing/2014/main" id="{3A774CDD-83DA-4988-B928-4FFCD8535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9535" y="3872797"/>
            <a:ext cx="5702113" cy="235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022E4A-9DF4-4161-81CF-D39E73A24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0958" y="318177"/>
            <a:ext cx="2570257" cy="261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2FE5F-69D2-459A-B9EB-821CBA7CB94C}"/>
              </a:ext>
            </a:extLst>
          </p:cNvPr>
          <p:cNvSpPr txBox="1"/>
          <p:nvPr/>
        </p:nvSpPr>
        <p:spPr>
          <a:xfrm>
            <a:off x="8562317" y="3624349"/>
            <a:ext cx="118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Hosted by:</a:t>
            </a:r>
          </a:p>
        </p:txBody>
      </p:sp>
    </p:spTree>
    <p:extLst>
      <p:ext uri="{BB962C8B-B14F-4D97-AF65-F5344CB8AC3E}">
        <p14:creationId xmlns:p14="http://schemas.microsoft.com/office/powerpoint/2010/main" val="3009612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6E8149-FE3B-4256-94B1-3138E450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604" y="1053042"/>
            <a:ext cx="4458424" cy="30683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Your Energy Spending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88AFA-B8B3-4D2F-B1D2-0B59D0EF4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229" y="986838"/>
            <a:ext cx="5390093" cy="145532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396DC9A-4F9D-49F5-A728-9DB59F49D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131" y="2900646"/>
            <a:ext cx="5390093" cy="175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78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7AE49-33E5-45EF-8C7C-BAA36C53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Energy Options – Question 31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AAF716-B031-4DC9-9ECE-A2297AD30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29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3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E1062-3621-416C-A270-5318AB41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6" y="4549143"/>
            <a:ext cx="4284417" cy="16634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Wildcard Question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44825-D495-4D67-BE52-1621BD774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465" y="4752794"/>
            <a:ext cx="3960246" cy="14617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Tells us more… opinions, facts, needs, or observations.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50842-0E99-4171-80A7-3206C8AA9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" r="12275"/>
          <a:stretch/>
        </p:blipFill>
        <p:spPr>
          <a:xfrm>
            <a:off x="1155556" y="637762"/>
            <a:ext cx="9889765" cy="35793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420" y="4549143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66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45B59B-615E-4718-A150-42DE5D03E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3362BF-00C0-46F6-A580-323977E3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Survey </a:t>
            </a:r>
            <a:r>
              <a:rPr lang="en-US" sz="3800" dirty="0">
                <a:solidFill>
                  <a:srgbClr val="FFFFFF"/>
                </a:solidFill>
              </a:rPr>
              <a:t>Reward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Learn about Financial Incentives for Business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498ED-32B9-4097-A13B-694457FBB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6313" y="5665510"/>
            <a:ext cx="9426806" cy="71912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kern="1200" dirty="0">
              <a:solidFill>
                <a:srgbClr val="E7E6E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0004A9-5C38-4B88-BEDA-7DED9AF5B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49" y="1139566"/>
            <a:ext cx="10901471" cy="27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6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632" y="914400"/>
            <a:ext cx="4018541" cy="288757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Businesses: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Pivot Forward</a:t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36884" y="4170501"/>
            <a:ext cx="4332307" cy="218113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NYSERDA Programs to help businesses save money through efficiency and renewables.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FFFFFF"/>
                </a:solidFill>
              </a:rPr>
              <a:t>Bennett Sandler, Campaign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FFFFFF"/>
                </a:solidFill>
              </a:rPr>
              <a:t>Heat Smart Mohawk Valley</a:t>
            </a:r>
            <a:endParaRPr sz="20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ound-coupled heat exchanger of a heat pump: loop field for a 12-ton system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D5549-113F-4FCB-9F68-8ED24CC2B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822" y="219329"/>
            <a:ext cx="2541240" cy="602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C8BFCF-4B14-4D20-B1C3-E3FF6295F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88" y="149547"/>
            <a:ext cx="1200079" cy="6035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76309C-690C-426A-9E20-ADAB4D8A2CBE}"/>
              </a:ext>
            </a:extLst>
          </p:cNvPr>
          <p:cNvSpPr txBox="1"/>
          <p:nvPr/>
        </p:nvSpPr>
        <p:spPr>
          <a:xfrm>
            <a:off x="5388369" y="5976690"/>
            <a:ext cx="6084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Otsego County Energy Taskforce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A368EDB-6D9D-431F-90A0-4976BDBCD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30" y="245535"/>
            <a:ext cx="2305490" cy="5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0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FED7E4-BDC4-4B1A-86DE-160777E4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4" y="70157"/>
            <a:ext cx="10515600" cy="1325563"/>
          </a:xfrm>
        </p:spPr>
        <p:txBody>
          <a:bodyPr/>
          <a:lstStyle/>
          <a:p>
            <a:r>
              <a:rPr lang="en-US" u="sng" dirty="0"/>
              <a:t> </a:t>
            </a:r>
            <a:r>
              <a:rPr lang="en-US" b="1" u="sng" dirty="0"/>
              <a:t>NYSERDA Energy Study Programs</a:t>
            </a:r>
            <a:endParaRPr lang="en-US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61D56-FE9E-462B-A1B6-BAF89D1D1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3348" y="6185264"/>
            <a:ext cx="2541240" cy="60257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A51474-26FE-4815-BB2E-EDBE8F1BF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Flexible Technical Assistance </a:t>
            </a:r>
            <a:r>
              <a:rPr lang="en-US" dirty="0"/>
              <a:t>(FlexTech) </a:t>
            </a:r>
            <a:r>
              <a:rPr lang="en-US" dirty="0">
                <a:highlight>
                  <a:srgbClr val="00FF00"/>
                </a:highlight>
              </a:rPr>
              <a:t>Free*</a:t>
            </a:r>
            <a:endParaRPr lang="en-US" dirty="0"/>
          </a:p>
          <a:p>
            <a:pPr lvl="1"/>
            <a:r>
              <a:rPr lang="en-US" dirty="0"/>
              <a:t>Commercial, Industrial, and Multifamily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Green Jobs Green NY Energy Study</a:t>
            </a:r>
            <a:r>
              <a:rPr lang="en-US" dirty="0"/>
              <a:t> </a:t>
            </a:r>
            <a:r>
              <a:rPr lang="en-US" dirty="0">
                <a:highlight>
                  <a:srgbClr val="00FF00"/>
                </a:highlight>
              </a:rPr>
              <a:t>Free*</a:t>
            </a:r>
          </a:p>
          <a:p>
            <a:pPr lvl="1"/>
            <a:r>
              <a:rPr lang="en-US" dirty="0"/>
              <a:t>Businesses less than 100 employees</a:t>
            </a:r>
          </a:p>
          <a:p>
            <a:pPr lvl="1"/>
            <a:r>
              <a:rPr lang="en-US" dirty="0"/>
              <a:t>Not-for-profits of any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Agricultural Energy Study</a:t>
            </a:r>
            <a:r>
              <a:rPr lang="en-US" dirty="0"/>
              <a:t> </a:t>
            </a:r>
            <a:r>
              <a:rPr lang="en-US" dirty="0">
                <a:highlight>
                  <a:srgbClr val="00FF00"/>
                </a:highlight>
              </a:rPr>
              <a:t>Free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P-12 Green and Clean Energy Solutions Program</a:t>
            </a:r>
            <a:r>
              <a:rPr lang="en-US" dirty="0"/>
              <a:t> </a:t>
            </a:r>
            <a:r>
              <a:rPr lang="en-US" dirty="0">
                <a:highlight>
                  <a:srgbClr val="00FF00"/>
                </a:highlight>
              </a:rPr>
              <a:t>Free/75%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REV Campus Challenge (Colleges &amp; Universities)</a:t>
            </a:r>
            <a:r>
              <a:rPr lang="en-US" dirty="0"/>
              <a:t> </a:t>
            </a:r>
            <a:r>
              <a:rPr lang="en-US" dirty="0">
                <a:highlight>
                  <a:srgbClr val="00FF00"/>
                </a:highlight>
              </a:rPr>
              <a:t>60% Cost Share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0FB34-9359-47DC-A86A-9555953230BB}"/>
              </a:ext>
            </a:extLst>
          </p:cNvPr>
          <p:cNvSpPr txBox="1"/>
          <p:nvPr/>
        </p:nvSpPr>
        <p:spPr>
          <a:xfrm>
            <a:off x="838200" y="6176963"/>
            <a:ext cx="42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*Until December 31, 2020</a:t>
            </a:r>
          </a:p>
        </p:txBody>
      </p:sp>
    </p:spTree>
    <p:extLst>
      <p:ext uri="{BB962C8B-B14F-4D97-AF65-F5344CB8AC3E}">
        <p14:creationId xmlns:p14="http://schemas.microsoft.com/office/powerpoint/2010/main" val="38235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FED7E4-BDC4-4B1A-86DE-160777E4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4" y="70157"/>
            <a:ext cx="10515600" cy="1325563"/>
          </a:xfrm>
        </p:spPr>
        <p:txBody>
          <a:bodyPr/>
          <a:lstStyle/>
          <a:p>
            <a:r>
              <a:rPr lang="en-US" u="sng" dirty="0"/>
              <a:t> </a:t>
            </a:r>
            <a:r>
              <a:rPr lang="en-US" b="1" u="sng" dirty="0"/>
              <a:t>NYSERDA Energy Studies focus on</a:t>
            </a:r>
            <a:endParaRPr lang="en-US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61D56-FE9E-462B-A1B6-BAF89D1D1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3348" y="6185264"/>
            <a:ext cx="2541240" cy="60257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A51474-26FE-4815-BB2E-EDBE8F1BF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</a:rPr>
              <a:t>Building envelope upgrades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</a:rPr>
              <a:t>HVAC </a:t>
            </a:r>
            <a:r>
              <a:rPr lang="en-US" dirty="0">
                <a:latin typeface="Arial" panose="020B0604020202020204" pitchFamily="34" charset="0"/>
              </a:rPr>
              <a:t>u</a:t>
            </a:r>
            <a:r>
              <a:rPr lang="en-US" dirty="0">
                <a:effectLst/>
                <a:latin typeface="Arial" panose="020B0604020202020204" pitchFamily="34" charset="0"/>
              </a:rPr>
              <a:t>pgrades including heat pumps &amp; HRV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</a:rPr>
              <a:t>Energy master planning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</a:rPr>
              <a:t>Retro commissioning (Advanced Controls)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</a:rPr>
              <a:t>Industrial and process efficiency</a:t>
            </a:r>
            <a:endParaRPr lang="en-US" dirty="0">
              <a:latin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</a:rPr>
              <a:t>Carbon mitigation studies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</a:rPr>
              <a:t>Data center efficiency</a:t>
            </a:r>
            <a:endParaRPr lang="en-US" dirty="0">
              <a:latin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</a:rPr>
              <a:t>Energy storage studies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216173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FED7E4-BDC4-4B1A-86DE-160777E4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4" y="70157"/>
            <a:ext cx="10515600" cy="1325563"/>
          </a:xfrm>
        </p:spPr>
        <p:txBody>
          <a:bodyPr/>
          <a:lstStyle/>
          <a:p>
            <a:r>
              <a:rPr lang="en-US" b="1" u="sng" dirty="0"/>
              <a:t>Energy Saving Incentives</a:t>
            </a:r>
            <a:endParaRPr lang="en-US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61D56-FE9E-462B-A1B6-BAF89D1D1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3348" y="6185264"/>
            <a:ext cx="2541240" cy="60257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A51474-26FE-4815-BB2E-EDBE8F1BF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Utility Rebates for Heat Pumps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Solar: Rebates, Tax Credits, Accelerated Depreciation, Property Tax Exemption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Real Time Energy Management Program (30% Cost Share)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On-Site Energy Manager Program (75% Cost Share)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NYSERDA Loans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Commercial PACE financing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>
                <a:highlight>
                  <a:srgbClr val="00FF00"/>
                </a:highlight>
              </a:rPr>
              <a:t>PAY FOR UPGRADES USING ENERGY SAVINGS!</a:t>
            </a:r>
          </a:p>
          <a:p>
            <a:pPr marL="971550" lvl="1" indent="-514350">
              <a:buFont typeface="+mj-lt"/>
              <a:buAutoNum type="arabicPeriod"/>
            </a:pPr>
            <a:endParaRPr lang="en-US" u="sng" dirty="0"/>
          </a:p>
          <a:p>
            <a:pPr marL="514350" indent="-514350">
              <a:buFont typeface="+mj-lt"/>
              <a:buAutoNum type="arabicPeriod"/>
            </a:pPr>
            <a:endParaRPr lang="en-US" u="sng" dirty="0"/>
          </a:p>
          <a:p>
            <a:pPr marL="514350" indent="-514350">
              <a:buFont typeface="+mj-lt"/>
              <a:buAutoNum type="arabicPeriod"/>
            </a:pPr>
            <a:endParaRPr lang="en-US" u="sng" dirty="0"/>
          </a:p>
          <a:p>
            <a:pPr marL="514350" indent="-514350">
              <a:buFont typeface="+mj-lt"/>
              <a:buAutoNum type="arabicPeriod"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0877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0" y="3959157"/>
            <a:ext cx="12191995" cy="35303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Four commercial spaces: </a:t>
            </a:r>
            <a:r>
              <a:rPr lang="en-US" b="1" kern="1200" dirty="0">
                <a:latin typeface="+mn-lt"/>
                <a:ea typeface="+mn-ea"/>
                <a:cs typeface="+mn-cs"/>
              </a:rPr>
              <a:t>Revolution Solar (office), </a:t>
            </a:r>
            <a:r>
              <a:rPr lang="en-US" b="1" dirty="0"/>
              <a:t>Red Shed Brewery Taproom (retail), </a:t>
            </a:r>
            <a:r>
              <a:rPr lang="en-US" b="1" kern="1200" dirty="0">
                <a:latin typeface="+mn-lt"/>
                <a:ea typeface="+mn-ea"/>
                <a:cs typeface="+mn-cs"/>
              </a:rPr>
              <a:t>Otsego Rural Housing Assist. (office), </a:t>
            </a:r>
            <a:r>
              <a:rPr lang="en-US" b="1" dirty="0"/>
              <a:t>Richardson Window Works (Manuf.)</a:t>
            </a:r>
            <a:endParaRPr lang="en-US" b="1" kern="12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b="1" dirty="0"/>
              <a:t>All electric building</a:t>
            </a:r>
            <a:endParaRPr lang="en-US" b="1" kern="12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b="1" kern="1200" dirty="0">
                <a:latin typeface="+mn-lt"/>
                <a:ea typeface="+mn-ea"/>
                <a:cs typeface="+mn-cs"/>
              </a:rPr>
              <a:t>$521 total bill for the month of December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FABD5-C678-4158-865D-754152E4E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6064" y="5988913"/>
            <a:ext cx="2675033" cy="63430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A5B65E-E796-42B1-8C84-43D9F9AC3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Ground Source Heat Pump System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709 River Road, Milford, NY</a:t>
            </a:r>
          </a:p>
        </p:txBody>
      </p:sp>
    </p:spTree>
    <p:extLst>
      <p:ext uri="{BB962C8B-B14F-4D97-AF65-F5344CB8AC3E}">
        <p14:creationId xmlns:p14="http://schemas.microsoft.com/office/powerpoint/2010/main" val="2567639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5B65E-E796-42B1-8C84-43D9F9AC3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2512"/>
            <a:ext cx="9144000" cy="906864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>
                <a:solidFill>
                  <a:srgbClr val="002060"/>
                </a:solidFill>
              </a:rPr>
              <a:t>Air Source Heat Pump System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rgbClr val="002060"/>
                </a:solidFill>
              </a:rPr>
              <a:t>Springfield, NY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9542A32-6D88-4100-9845-0677B8642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38092"/>
            <a:ext cx="8109019" cy="70739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3200" dirty="0"/>
              <a:t>Air source heat pumps are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54% cheaper to operate than propane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FABD5-C678-4158-865D-754152E4E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6064" y="5988913"/>
            <a:ext cx="2675033" cy="6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0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E4919-A200-44FA-9702-9150101F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3284331" cy="5254510"/>
          </a:xfrm>
        </p:spPr>
        <p:txBody>
          <a:bodyPr>
            <a:normAutofit/>
          </a:bodyPr>
          <a:lstStyle/>
          <a:p>
            <a:r>
              <a:rPr lang="en-US" dirty="0"/>
              <a:t>About the Otsego County Energy Taskforce (OCET)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D240F-7C7F-41D7-82D0-783D45E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263"/>
            <a:ext cx="6028944" cy="5254510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Organized in 2019</a:t>
            </a:r>
          </a:p>
          <a:p>
            <a:r>
              <a:rPr lang="en-US" sz="2200" dirty="0">
                <a:solidFill>
                  <a:schemeClr val="bg1"/>
                </a:solidFill>
              </a:rPr>
              <a:t>Goal is to balance environmental sustainability, needs of businesses, and wellbeing of citizens with an Energy Roadmap completed in 2021</a:t>
            </a:r>
          </a:p>
          <a:p>
            <a:r>
              <a:rPr lang="en-US" sz="2200" dirty="0">
                <a:solidFill>
                  <a:schemeClr val="bg1"/>
                </a:solidFill>
              </a:rPr>
              <a:t>There is an Executive Committee and four stakeholder Subcommittees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Energy Supply and Distribution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Environment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Buildings and Efficiency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Economic Development</a:t>
            </a:r>
          </a:p>
          <a:p>
            <a:r>
              <a:rPr lang="en-US" sz="2200" dirty="0">
                <a:solidFill>
                  <a:schemeClr val="bg1"/>
                </a:solidFill>
              </a:rPr>
              <a:t>The Economic Development Subcommittee developed the survey of businesses being presented today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7F2C0-5548-4791-8789-A21393575AF6}"/>
              </a:ext>
            </a:extLst>
          </p:cNvPr>
          <p:cNvSpPr txBox="1"/>
          <p:nvPr/>
        </p:nvSpPr>
        <p:spPr>
          <a:xfrm>
            <a:off x="833736" y="4963887"/>
            <a:ext cx="390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Representative Michele Farwell</a:t>
            </a:r>
          </a:p>
          <a:p>
            <a:r>
              <a:rPr lang="en-US" dirty="0"/>
              <a:t>Otego County Board of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1147561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5B65E-E796-42B1-8C84-43D9F9AC3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3" y="5852633"/>
            <a:ext cx="9144000" cy="906864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Air Source Heat Pump System</a:t>
            </a:r>
            <a:br>
              <a:rPr lang="en-US" sz="3600" b="1" dirty="0"/>
            </a:br>
            <a:r>
              <a:rPr lang="en-US" sz="3600" b="1" dirty="0"/>
              <a:t>Cooperstown, 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FABD5-C678-4158-865D-754152E4E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6064" y="5988913"/>
            <a:ext cx="2675033" cy="6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5B65E-E796-42B1-8C84-43D9F9AC3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3" y="5852633"/>
            <a:ext cx="9144000" cy="906864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Ground Source Heat Pump System</a:t>
            </a:r>
            <a:br>
              <a:rPr lang="en-US" sz="3600" b="1" dirty="0"/>
            </a:br>
            <a:r>
              <a:rPr lang="en-US" sz="3600" b="1" dirty="0"/>
              <a:t>Sidney, 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FABD5-C678-4158-865D-754152E4E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6064" y="5988913"/>
            <a:ext cx="2675033" cy="6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29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DED1-BC1D-45D8-9E89-61DA5C612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742E3-C8A1-40D3-B8AE-9AB112706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us help you navigate options for energy studies and upgrades.</a:t>
            </a:r>
          </a:p>
          <a:p>
            <a:r>
              <a:rPr lang="en-US" dirty="0"/>
              <a:t>We can help you identify engineers and contractors familiar with your commercial sector profile.</a:t>
            </a:r>
          </a:p>
          <a:p>
            <a:r>
              <a:rPr lang="en-US" dirty="0"/>
              <a:t>We can help find incentives and financing to manage costs.</a:t>
            </a:r>
          </a:p>
          <a:p>
            <a:r>
              <a:rPr lang="en-US" dirty="0"/>
              <a:t>We can connect you with others who have gone through the process.</a:t>
            </a:r>
          </a:p>
          <a:p>
            <a:r>
              <a:rPr lang="en-US" dirty="0"/>
              <a:t>On Question 24, check the box “Learn more about incentives…’</a:t>
            </a:r>
          </a:p>
          <a:p>
            <a:r>
              <a:rPr lang="en-US" dirty="0"/>
              <a:t>Add your contact info in Question 25 or</a:t>
            </a:r>
          </a:p>
          <a:p>
            <a:r>
              <a:rPr lang="en-US" dirty="0"/>
              <a:t>Signup online, by email, or by phone</a:t>
            </a:r>
          </a:p>
          <a:p>
            <a:pPr lvl="1"/>
            <a:r>
              <a:rPr lang="en-US" dirty="0"/>
              <a:t>Heatsmartmv.org, </a:t>
            </a:r>
            <a:r>
              <a:rPr lang="en-US" dirty="0">
                <a:hlinkClick r:id="rId2"/>
              </a:rPr>
              <a:t>bsandler@heatsmartmv.org</a:t>
            </a:r>
            <a:r>
              <a:rPr lang="en-US" dirty="0"/>
              <a:t>, (607) 435-1364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E6635-EBFE-4D11-9CF6-DAA173746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445898"/>
            <a:ext cx="4908969" cy="11640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E9BD16-30E6-4BA8-BCC3-5EC49EF204FC}"/>
              </a:ext>
            </a:extLst>
          </p:cNvPr>
          <p:cNvGrpSpPr/>
          <p:nvPr/>
        </p:nvGrpSpPr>
        <p:grpSpPr>
          <a:xfrm>
            <a:off x="3867700" y="6209189"/>
            <a:ext cx="3758937" cy="672361"/>
            <a:chOff x="3600166" y="6080975"/>
            <a:chExt cx="3758937" cy="6723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E43123-AD0B-4D57-86CD-D1B6A11D9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024" y="6080975"/>
              <a:ext cx="1200079" cy="603535"/>
            </a:xfrm>
            <a:prstGeom prst="rect">
              <a:avLst/>
            </a:prstGeom>
          </p:spPr>
        </p:pic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6F4D2FDC-A313-40D5-AF0D-235B735AD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166" y="6176963"/>
              <a:ext cx="2305490" cy="576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696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C43B29-F22C-428A-8A0B-F6FE527D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THANK YOU / Q&amp;A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B014C4-8AF0-4AA3-9E5F-5A88498CCF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07808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F400358D-2606-4D6C-8073-0AFF56EF4339}"/>
              </a:ext>
            </a:extLst>
          </p:cNvPr>
          <p:cNvGrpSpPr/>
          <p:nvPr/>
        </p:nvGrpSpPr>
        <p:grpSpPr>
          <a:xfrm>
            <a:off x="5317130" y="6258308"/>
            <a:ext cx="8555685" cy="399795"/>
            <a:chOff x="3473087" y="4279537"/>
            <a:chExt cx="8555685" cy="3997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F02F57-8CFE-48F8-96BF-9E1E0A738DA3}"/>
                </a:ext>
              </a:extLst>
            </p:cNvPr>
            <p:cNvSpPr txBox="1"/>
            <p:nvPr/>
          </p:nvSpPr>
          <p:spPr>
            <a:xfrm>
              <a:off x="5934210" y="4279537"/>
              <a:ext cx="6094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u="none" strike="noStrike" dirty="0">
                  <a:solidFill>
                    <a:srgbClr val="005A95"/>
                  </a:solidFill>
                  <a:effectLst/>
                  <a:latin typeface="sourcesanspro"/>
                  <a:hlinkClick r:id="rId7"/>
                </a:rPr>
                <a:t>https://www.surveymonkey.com/r/73GDGK2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2DB7-B2A0-49D4-8017-DA543AFC9822}"/>
                </a:ext>
              </a:extLst>
            </p:cNvPr>
            <p:cNvSpPr txBox="1"/>
            <p:nvPr/>
          </p:nvSpPr>
          <p:spPr>
            <a:xfrm>
              <a:off x="3473087" y="4310000"/>
              <a:ext cx="2461123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</a:rPr>
                <a:t>Take the survey HERE </a:t>
              </a:r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  <a:sym typeface="Wingdings" panose="05000000000000000000" pitchFamily="2" charset="2"/>
                </a:rPr>
                <a:t></a:t>
              </a:r>
              <a:endParaRPr lang="en-US" dirty="0">
                <a:solidFill>
                  <a:srgbClr val="FFFF00"/>
                </a:solidFill>
                <a:highlight>
                  <a:srgbClr val="000000"/>
                </a:highlight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E9648658-39B2-4D04-A8B2-8A815283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070" y="1215279"/>
            <a:ext cx="1426550" cy="14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6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BA12C-9BAC-4C1D-B6FC-9CA90933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32826"/>
            <a:ext cx="3955161" cy="5254510"/>
          </a:xfrm>
        </p:spPr>
        <p:txBody>
          <a:bodyPr>
            <a:normAutofit/>
          </a:bodyPr>
          <a:lstStyle/>
          <a:p>
            <a:r>
              <a:rPr lang="en-US" dirty="0"/>
              <a:t>Why feedback from businesses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37F04-41C1-4CFA-8B40-7811BCA57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263"/>
            <a:ext cx="6028944" cy="5254510"/>
          </a:xfrm>
        </p:spPr>
        <p:txBody>
          <a:bodyPr anchor="ctr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solidFill>
                  <a:schemeClr val="bg1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New York State passed the Climate Leadership and Community Protection Act (CLCPA) in 2019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chemeClr val="bg1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solidFill>
                  <a:schemeClr val="bg1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The CLCPA stipulates that 70% of our electricity in carbon free by 2030 and 100% by 2040 (presently the State is 5% wind and solar, 30% hydro and 25% nuclear)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chemeClr val="bg1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solidFill>
                  <a:schemeClr val="bg1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Assessing our present and future County needs in the shadow of the CLCPA is critical in ensuring that Otsego has adequate energy resources to grow our economy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chemeClr val="bg1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solidFill>
                  <a:schemeClr val="bg1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Improving building energy efficiency and transitioning to more efficient heating and cooling technologies is a big part of meeting these future targets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chemeClr val="bg1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solidFill>
                  <a:schemeClr val="bg1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Value Proposition – As we learn more about your energy sources and needs, we can connect you with resources and upgrades that will save you money</a:t>
            </a: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F880BD-7419-40BC-B322-7929C9FF8BF4}"/>
              </a:ext>
            </a:extLst>
          </p:cNvPr>
          <p:cNvSpPr txBox="1"/>
          <p:nvPr/>
        </p:nvSpPr>
        <p:spPr>
          <a:xfrm>
            <a:off x="521807" y="4362047"/>
            <a:ext cx="37192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-- Wayne Mellor</a:t>
            </a:r>
          </a:p>
          <a:p>
            <a:r>
              <a:rPr lang="en-US" dirty="0"/>
              <a:t>Member, OCET Economic Development Subcommittee</a:t>
            </a:r>
          </a:p>
        </p:txBody>
      </p:sp>
    </p:spTree>
    <p:extLst>
      <p:ext uri="{BB962C8B-B14F-4D97-AF65-F5344CB8AC3E}">
        <p14:creationId xmlns:p14="http://schemas.microsoft.com/office/powerpoint/2010/main" val="4248392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33E83F-12D1-4312-9B0C-6511EEE0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Taking the Survey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83D0A-2E26-4C86-B201-C59B0F90E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Jim Yienger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Principal</a:t>
            </a:r>
          </a:p>
          <a:p>
            <a:r>
              <a:rPr lang="en-US" sz="2000" dirty="0">
                <a:solidFill>
                  <a:schemeClr val="tx1"/>
                </a:solidFill>
              </a:rPr>
              <a:t>Climate Action Associates LLC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E6F7C27-92D8-4C7E-B3BB-BE98F3F39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4" r="13821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42441DF1-54EE-4225-9B3F-0B711EF59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9718"/>
            <a:ext cx="2547076" cy="8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37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1D5A6-E3E5-475A-BAF2-DCEC2AE1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3284331" cy="5254510"/>
          </a:xfrm>
        </p:spPr>
        <p:txBody>
          <a:bodyPr>
            <a:normAutofit/>
          </a:bodyPr>
          <a:lstStyle/>
          <a:p>
            <a:r>
              <a:rPr lang="en-US" dirty="0"/>
              <a:t>Your Opinion </a:t>
            </a:r>
            <a:r>
              <a:rPr lang="en-US" i="1" dirty="0"/>
              <a:t>Counts.  </a:t>
            </a:r>
            <a:r>
              <a:rPr lang="en-US" dirty="0"/>
              <a:t>It helps OCET and County: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4F484-33F6-42AD-AD90-6B1FE94B8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263"/>
            <a:ext cx="6028944" cy="5254510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Understand how important are energy issues to your success compared with many other factors</a:t>
            </a:r>
          </a:p>
          <a:p>
            <a:r>
              <a:rPr lang="en-US" sz="2200" dirty="0">
                <a:solidFill>
                  <a:schemeClr val="bg1"/>
                </a:solidFill>
              </a:rPr>
              <a:t>Prioritize investments and programs to help business succeed in New York’s changing energy landscape</a:t>
            </a:r>
          </a:p>
          <a:p>
            <a:r>
              <a:rPr lang="en-US" sz="2200" dirty="0">
                <a:solidFill>
                  <a:schemeClr val="bg1"/>
                </a:solidFill>
              </a:rPr>
              <a:t>Engage NYSERDA, utilities, and others to fund energy projects, and to create incentives to overcome barriers.</a:t>
            </a:r>
          </a:p>
          <a:p>
            <a:r>
              <a:rPr lang="en-US" sz="2200" dirty="0">
                <a:solidFill>
                  <a:schemeClr val="bg1"/>
                </a:solidFill>
              </a:rPr>
              <a:t>Provide input to the state to guide energy policy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02EF15-1879-4661-BD43-F6B5C3CC8051}"/>
              </a:ext>
            </a:extLst>
          </p:cNvPr>
          <p:cNvGrpSpPr/>
          <p:nvPr/>
        </p:nvGrpSpPr>
        <p:grpSpPr>
          <a:xfrm>
            <a:off x="4973413" y="6335138"/>
            <a:ext cx="8555685" cy="399795"/>
            <a:chOff x="3473087" y="4279537"/>
            <a:chExt cx="8555685" cy="39979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918F5D-973D-493C-B996-CA4384C9205D}"/>
                </a:ext>
              </a:extLst>
            </p:cNvPr>
            <p:cNvSpPr txBox="1"/>
            <p:nvPr/>
          </p:nvSpPr>
          <p:spPr>
            <a:xfrm>
              <a:off x="5934210" y="4279537"/>
              <a:ext cx="6094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u="none" strike="noStrike" dirty="0">
                  <a:solidFill>
                    <a:srgbClr val="005A95"/>
                  </a:solidFill>
                  <a:effectLst/>
                  <a:latin typeface="sourcesanspro"/>
                  <a:hlinkClick r:id="rId2"/>
                </a:rPr>
                <a:t>https://www.surveymonkey.com/r/73GDGK2</a:t>
              </a:r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19E3CD-625A-4A9D-AB38-E00DEFF864E6}"/>
                </a:ext>
              </a:extLst>
            </p:cNvPr>
            <p:cNvSpPr txBox="1"/>
            <p:nvPr/>
          </p:nvSpPr>
          <p:spPr>
            <a:xfrm>
              <a:off x="3473087" y="4310000"/>
              <a:ext cx="2461123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</a:rPr>
                <a:t>Take the survey HERE </a:t>
              </a:r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  <a:sym typeface="Wingdings" panose="05000000000000000000" pitchFamily="2" charset="2"/>
                </a:rPr>
                <a:t></a:t>
              </a:r>
              <a:endParaRPr lang="en-US" dirty="0">
                <a:solidFill>
                  <a:srgbClr val="FFFF00"/>
                </a:solidFill>
                <a:highlight>
                  <a:srgbClr val="0000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134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AD2E4-A13E-4E17-990C-C3FD0345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3284331" cy="5254510"/>
          </a:xfrm>
        </p:spPr>
        <p:txBody>
          <a:bodyPr>
            <a:normAutofit/>
          </a:bodyPr>
          <a:lstStyle/>
          <a:p>
            <a:r>
              <a:rPr lang="en-US" dirty="0"/>
              <a:t>Energy Issues OCET is seeking feedback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56D-E693-47BF-A7B0-17CDDD452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70926"/>
            <a:ext cx="6284975" cy="5254510"/>
          </a:xfrm>
        </p:spPr>
        <p:txBody>
          <a:bodyPr anchor="ctr"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supply and reliability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cost effective and reliable electricity, natural gas, fuel oil, and propane?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energy costs an obvious pain point for your business, or not so significant</a:t>
            </a:r>
            <a:endParaRPr lang="en-US" sz="19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the utility supply adequate electricity and/or natural gas?  And for the next 5-10 years?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Renewable energy – an opportunity or concern?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</a:t>
            </a:r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state deprioritizes natural gas expansion, will this impact you and how can we over come it?</a:t>
            </a:r>
            <a:endParaRPr lang="en-US" sz="1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large scale solar farms and wind developments an opportunity for business and landowners?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efficiency and new technologies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aware of new efficiency and technology options available?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aware of financial resources available to you?</a:t>
            </a:r>
          </a:p>
          <a:p>
            <a:pPr marL="457200" lvl="1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180C71-97DB-4BD1-905C-1BB2AAF69769}"/>
              </a:ext>
            </a:extLst>
          </p:cNvPr>
          <p:cNvGrpSpPr/>
          <p:nvPr/>
        </p:nvGrpSpPr>
        <p:grpSpPr>
          <a:xfrm>
            <a:off x="4973413" y="6335138"/>
            <a:ext cx="8555685" cy="399795"/>
            <a:chOff x="3473087" y="4279537"/>
            <a:chExt cx="8555685" cy="3997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BBA7B8-8C55-481B-A76F-A929B198808C}"/>
                </a:ext>
              </a:extLst>
            </p:cNvPr>
            <p:cNvSpPr txBox="1"/>
            <p:nvPr/>
          </p:nvSpPr>
          <p:spPr>
            <a:xfrm>
              <a:off x="5934210" y="4279537"/>
              <a:ext cx="6094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u="none" strike="noStrike" dirty="0">
                  <a:solidFill>
                    <a:srgbClr val="005A95"/>
                  </a:solidFill>
                  <a:effectLst/>
                  <a:latin typeface="sourcesanspro"/>
                  <a:hlinkClick r:id="rId2"/>
                </a:rPr>
                <a:t>https://www.surveymonkey.com/r/73GDGK2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33A5EA-FD3F-4E4B-849A-406ECB03BE6B}"/>
                </a:ext>
              </a:extLst>
            </p:cNvPr>
            <p:cNvSpPr txBox="1"/>
            <p:nvPr/>
          </p:nvSpPr>
          <p:spPr>
            <a:xfrm>
              <a:off x="3473087" y="4310000"/>
              <a:ext cx="2461123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</a:rPr>
                <a:t>Take the survey HERE </a:t>
              </a:r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  <a:sym typeface="Wingdings" panose="05000000000000000000" pitchFamily="2" charset="2"/>
                </a:rPr>
                <a:t></a:t>
              </a:r>
              <a:endParaRPr lang="en-US" dirty="0">
                <a:solidFill>
                  <a:srgbClr val="FFFF00"/>
                </a:solidFill>
                <a:highlight>
                  <a:srgbClr val="0000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257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3BFD1-5EFE-4B9E-A492-950A3040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 dirty="0"/>
              <a:t>Business Engagement – Online Survey 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1E04E-FB25-4711-A450-C8C0F4607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Over 1600 business entities in the county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Goal – minimum of </a:t>
            </a:r>
            <a:r>
              <a:rPr lang="en-US" sz="1800" u="sng" dirty="0">
                <a:solidFill>
                  <a:schemeClr val="bg1"/>
                </a:solidFill>
              </a:rPr>
              <a:t>200-300 responses.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Please share the survey – get it out there</a:t>
            </a:r>
          </a:p>
          <a:p>
            <a:r>
              <a:rPr lang="en-US" sz="2200" dirty="0">
                <a:solidFill>
                  <a:schemeClr val="bg1"/>
                </a:solidFill>
              </a:rPr>
              <a:t>Confidentiality Pledge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No results are shared, sold, or provided to third parties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Survey is for public purpose to inform county roadmap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Only aggregated information will be presented – no businesses named or called out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CD1DFEA-0201-479C-B74F-F035BCAB877D}"/>
              </a:ext>
            </a:extLst>
          </p:cNvPr>
          <p:cNvGrpSpPr/>
          <p:nvPr/>
        </p:nvGrpSpPr>
        <p:grpSpPr>
          <a:xfrm>
            <a:off x="5189558" y="6344015"/>
            <a:ext cx="8555685" cy="399795"/>
            <a:chOff x="3473087" y="4279537"/>
            <a:chExt cx="8555685" cy="39979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BB41B7A-E6D4-4FE4-A557-042A8EC84389}"/>
                </a:ext>
              </a:extLst>
            </p:cNvPr>
            <p:cNvSpPr txBox="1"/>
            <p:nvPr/>
          </p:nvSpPr>
          <p:spPr>
            <a:xfrm>
              <a:off x="5934210" y="4279537"/>
              <a:ext cx="6094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u="none" strike="noStrike" dirty="0">
                  <a:solidFill>
                    <a:srgbClr val="005A95"/>
                  </a:solidFill>
                  <a:effectLst/>
                  <a:latin typeface="sourcesanspro"/>
                  <a:hlinkClick r:id="rId2"/>
                </a:rPr>
                <a:t>https://www.surveymonkey.com/r/73GDGK2</a:t>
              </a:r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C6A7252-78D5-4678-8153-F968EBC5B3AA}"/>
                </a:ext>
              </a:extLst>
            </p:cNvPr>
            <p:cNvSpPr txBox="1"/>
            <p:nvPr/>
          </p:nvSpPr>
          <p:spPr>
            <a:xfrm>
              <a:off x="3473087" y="4310000"/>
              <a:ext cx="2461123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</a:rPr>
                <a:t>Take the survey HERE </a:t>
              </a:r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  <a:sym typeface="Wingdings" panose="05000000000000000000" pitchFamily="2" charset="2"/>
                </a:rPr>
                <a:t></a:t>
              </a:r>
              <a:endParaRPr lang="en-US" dirty="0">
                <a:solidFill>
                  <a:srgbClr val="FFFF00"/>
                </a:solidFill>
                <a:highlight>
                  <a:srgbClr val="0000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726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CAC0-3353-4187-B03B-EB16F7D3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 dirty="0"/>
              <a:t>How it Works – Quick and Easy</a:t>
            </a:r>
          </a:p>
        </p:txBody>
      </p:sp>
      <p:sp>
        <p:nvSpPr>
          <p:cNvPr id="16" name="Freeform: Shape 18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0B1C-FA21-4B44-81B5-B4B0AA14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Takes 10-30 minutes – </a:t>
            </a:r>
            <a:r>
              <a:rPr lang="en-US" sz="2200" b="1" dirty="0">
                <a:solidFill>
                  <a:schemeClr val="bg1"/>
                </a:solidFill>
              </a:rPr>
              <a:t>Take it right now during webinar</a:t>
            </a:r>
          </a:p>
          <a:p>
            <a:r>
              <a:rPr lang="en-US" sz="2200" dirty="0">
                <a:solidFill>
                  <a:schemeClr val="bg1"/>
                </a:solidFill>
              </a:rPr>
              <a:t>Who takes it? Business owner/executive, with support of finance and the facilities manager</a:t>
            </a:r>
          </a:p>
          <a:p>
            <a:r>
              <a:rPr lang="en-US" sz="2200" dirty="0">
                <a:solidFill>
                  <a:schemeClr val="bg1"/>
                </a:solidFill>
              </a:rPr>
              <a:t>38 Questions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Step 1 – About your business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Step 2 – About your Energy Profile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Step 3 – Energy Policy / County Plan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Step 4 – Future Energy Needs [Facilities Manager]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Step 5 – Your Energy Spend [Finance Dept] - Optional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78B05E-F0F4-4BD7-B4D4-D5F43CA0E71A}"/>
              </a:ext>
            </a:extLst>
          </p:cNvPr>
          <p:cNvGrpSpPr/>
          <p:nvPr/>
        </p:nvGrpSpPr>
        <p:grpSpPr>
          <a:xfrm>
            <a:off x="5189558" y="6361771"/>
            <a:ext cx="8555685" cy="399795"/>
            <a:chOff x="3473087" y="4279537"/>
            <a:chExt cx="8555685" cy="39979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1F8DE3-DF66-4A99-856B-3B853804F4F6}"/>
                </a:ext>
              </a:extLst>
            </p:cNvPr>
            <p:cNvSpPr txBox="1"/>
            <p:nvPr/>
          </p:nvSpPr>
          <p:spPr>
            <a:xfrm>
              <a:off x="5934210" y="4279537"/>
              <a:ext cx="6094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u="none" strike="noStrike" dirty="0">
                  <a:solidFill>
                    <a:srgbClr val="005A95"/>
                  </a:solidFill>
                  <a:effectLst/>
                  <a:latin typeface="sourcesanspro"/>
                  <a:hlinkClick r:id="rId2"/>
                </a:rPr>
                <a:t>https://www.surveymonkey.com/r/73GDGK2</a:t>
              </a:r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5ABED2-752A-459D-B57E-DFB09BF69330}"/>
                </a:ext>
              </a:extLst>
            </p:cNvPr>
            <p:cNvSpPr txBox="1"/>
            <p:nvPr/>
          </p:nvSpPr>
          <p:spPr>
            <a:xfrm>
              <a:off x="3473087" y="4310000"/>
              <a:ext cx="2461123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</a:rPr>
                <a:t>Take the survey HERE </a:t>
              </a:r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  <a:sym typeface="Wingdings" panose="05000000000000000000" pitchFamily="2" charset="2"/>
                </a:rPr>
                <a:t></a:t>
              </a:r>
              <a:endParaRPr lang="en-US" dirty="0">
                <a:solidFill>
                  <a:srgbClr val="FFFF00"/>
                </a:solidFill>
                <a:highlight>
                  <a:srgbClr val="0000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269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6EF49-13FD-4063-99AD-2F9E7AF3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3284331" cy="5254510"/>
          </a:xfrm>
        </p:spPr>
        <p:txBody>
          <a:bodyPr>
            <a:normAutofit/>
          </a:bodyPr>
          <a:lstStyle/>
          <a:p>
            <a:r>
              <a:rPr lang="en-US" dirty="0"/>
              <a:t>Tips and Suggestions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2B6AF8-C833-46A4-AAB3-096BABD5E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263"/>
            <a:ext cx="6028944" cy="5254510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Ask questions </a:t>
            </a:r>
            <a:r>
              <a:rPr lang="en-US" sz="2200" dirty="0">
                <a:solidFill>
                  <a:schemeClr val="bg1"/>
                </a:solidFill>
              </a:rPr>
              <a:t>– get help. Contact the Support Team.</a:t>
            </a:r>
          </a:p>
          <a:p>
            <a:r>
              <a:rPr lang="en-US" sz="2200" dirty="0">
                <a:solidFill>
                  <a:schemeClr val="bg1"/>
                </a:solidFill>
              </a:rPr>
              <a:t>Be prepared – have information on your energy usage available if possible</a:t>
            </a:r>
          </a:p>
          <a:p>
            <a:r>
              <a:rPr lang="en-US" sz="2200" dirty="0">
                <a:solidFill>
                  <a:schemeClr val="bg1"/>
                </a:solidFill>
              </a:rPr>
              <a:t>Come back later if you don’t finish – survey results are saved in your browser</a:t>
            </a:r>
          </a:p>
          <a:p>
            <a:r>
              <a:rPr lang="en-US" sz="2200" dirty="0">
                <a:solidFill>
                  <a:schemeClr val="bg1"/>
                </a:solidFill>
              </a:rPr>
              <a:t>Don’t get hung up.  Precision is great, but estimates are fine</a:t>
            </a:r>
          </a:p>
          <a:p>
            <a:r>
              <a:rPr lang="en-US" sz="2200" i="1" dirty="0">
                <a:solidFill>
                  <a:schemeClr val="bg1"/>
                </a:solidFill>
              </a:rPr>
              <a:t>Please try to complete the entire survey!!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36134-1ED5-409D-B520-A111C1974C74}"/>
              </a:ext>
            </a:extLst>
          </p:cNvPr>
          <p:cNvGrpSpPr/>
          <p:nvPr/>
        </p:nvGrpSpPr>
        <p:grpSpPr>
          <a:xfrm>
            <a:off x="4973413" y="6335138"/>
            <a:ext cx="8555685" cy="399795"/>
            <a:chOff x="3473087" y="4279537"/>
            <a:chExt cx="8555685" cy="3997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D25320-ED87-475C-BCEB-2CBB41A41729}"/>
                </a:ext>
              </a:extLst>
            </p:cNvPr>
            <p:cNvSpPr txBox="1"/>
            <p:nvPr/>
          </p:nvSpPr>
          <p:spPr>
            <a:xfrm>
              <a:off x="5934210" y="4279537"/>
              <a:ext cx="6094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u="none" strike="noStrike" dirty="0">
                  <a:solidFill>
                    <a:srgbClr val="005A95"/>
                  </a:solidFill>
                  <a:effectLst/>
                  <a:latin typeface="sourcesanspro"/>
                  <a:hlinkClick r:id="rId2"/>
                </a:rPr>
                <a:t>https://www.surveymonkey.com/r/73GDGK2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C30770-1E7D-45C2-9213-A490A7574460}"/>
                </a:ext>
              </a:extLst>
            </p:cNvPr>
            <p:cNvSpPr txBox="1"/>
            <p:nvPr/>
          </p:nvSpPr>
          <p:spPr>
            <a:xfrm>
              <a:off x="3473087" y="4310000"/>
              <a:ext cx="2461123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</a:rPr>
                <a:t>Take the survey HERE </a:t>
              </a:r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  <a:sym typeface="Wingdings" panose="05000000000000000000" pitchFamily="2" charset="2"/>
                </a:rPr>
                <a:t></a:t>
              </a:r>
              <a:endParaRPr lang="en-US" dirty="0">
                <a:solidFill>
                  <a:srgbClr val="FFFF00"/>
                </a:solidFill>
                <a:highlight>
                  <a:srgbClr val="0000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028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1248</Words>
  <Application>Microsoft Office PowerPoint</Application>
  <PresentationFormat>Widescreen</PresentationFormat>
  <Paragraphs>159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sourcesanspro</vt:lpstr>
      <vt:lpstr>Symbol</vt:lpstr>
      <vt:lpstr>Office Theme</vt:lpstr>
      <vt:lpstr>1_Office Theme</vt:lpstr>
      <vt:lpstr>Otsego  County Energy Taskforce</vt:lpstr>
      <vt:lpstr>About the Otsego County Energy Taskforce (OCET)</vt:lpstr>
      <vt:lpstr>Why feedback from businesses is important</vt:lpstr>
      <vt:lpstr>Taking the Survey</vt:lpstr>
      <vt:lpstr>Your Opinion Counts.  It helps OCET and County:</vt:lpstr>
      <vt:lpstr>Energy Issues OCET is seeking feedback on</vt:lpstr>
      <vt:lpstr>Business Engagement – Online Survey </vt:lpstr>
      <vt:lpstr>How it Works – Quick and Easy</vt:lpstr>
      <vt:lpstr>Tips and Suggestions</vt:lpstr>
      <vt:lpstr>Your Energy Spending</vt:lpstr>
      <vt:lpstr>Energy Options – Question 31</vt:lpstr>
      <vt:lpstr>Wildcard Question</vt:lpstr>
      <vt:lpstr>Survey Reward – Learn about Financial Incentives for Business</vt:lpstr>
      <vt:lpstr>Businesses: Pivot Forward </vt:lpstr>
      <vt:lpstr> NYSERDA Energy Study Programs</vt:lpstr>
      <vt:lpstr> NYSERDA Energy Studies focus on</vt:lpstr>
      <vt:lpstr>Energy Saving Incentives</vt:lpstr>
      <vt:lpstr>Ground Source Heat Pump System 709 River Road, Milford, NY</vt:lpstr>
      <vt:lpstr>Air Source Heat Pump System Springfield, NY</vt:lpstr>
      <vt:lpstr>Air Source Heat Pump System Cooperstown, NY</vt:lpstr>
      <vt:lpstr>Ground Source Heat Pump System Sidney, NY</vt:lpstr>
      <vt:lpstr>PowerPoint Presentation</vt:lpstr>
      <vt:lpstr>THANK YOU /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Otsego  County Energy Taskforce</dc:title>
  <dc:creator>James Yienger</dc:creator>
  <cp:lastModifiedBy>Barbara Ann Heegan</cp:lastModifiedBy>
  <cp:revision>3</cp:revision>
  <dcterms:created xsi:type="dcterms:W3CDTF">2020-09-08T05:43:14Z</dcterms:created>
  <dcterms:modified xsi:type="dcterms:W3CDTF">2020-09-08T20:25:39Z</dcterms:modified>
</cp:coreProperties>
</file>